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258" r:id="rId2"/>
    <p:sldId id="285" r:id="rId3"/>
    <p:sldId id="307" r:id="rId4"/>
    <p:sldId id="383" r:id="rId5"/>
    <p:sldId id="318" r:id="rId6"/>
    <p:sldId id="349" r:id="rId7"/>
    <p:sldId id="384" r:id="rId8"/>
    <p:sldId id="382" r:id="rId9"/>
    <p:sldId id="335" r:id="rId10"/>
    <p:sldId id="336" r:id="rId11"/>
    <p:sldId id="380" r:id="rId12"/>
    <p:sldId id="337" r:id="rId13"/>
    <p:sldId id="338" r:id="rId14"/>
    <p:sldId id="339" r:id="rId15"/>
    <p:sldId id="340" r:id="rId16"/>
    <p:sldId id="342" r:id="rId17"/>
    <p:sldId id="343" r:id="rId18"/>
    <p:sldId id="344" r:id="rId19"/>
    <p:sldId id="345" r:id="rId20"/>
    <p:sldId id="346" r:id="rId21"/>
    <p:sldId id="347" r:id="rId22"/>
    <p:sldId id="348" r:id="rId23"/>
    <p:sldId id="350" r:id="rId24"/>
    <p:sldId id="351" r:id="rId25"/>
    <p:sldId id="352" r:id="rId26"/>
    <p:sldId id="353" r:id="rId27"/>
    <p:sldId id="354" r:id="rId28"/>
    <p:sldId id="355" r:id="rId29"/>
    <p:sldId id="356" r:id="rId30"/>
    <p:sldId id="357" r:id="rId31"/>
    <p:sldId id="358" r:id="rId32"/>
    <p:sldId id="359" r:id="rId33"/>
    <p:sldId id="360" r:id="rId34"/>
    <p:sldId id="361" r:id="rId35"/>
    <p:sldId id="362" r:id="rId36"/>
    <p:sldId id="363" r:id="rId37"/>
    <p:sldId id="364" r:id="rId38"/>
    <p:sldId id="365" r:id="rId39"/>
    <p:sldId id="366" r:id="rId40"/>
    <p:sldId id="367" r:id="rId41"/>
    <p:sldId id="368" r:id="rId42"/>
    <p:sldId id="369" r:id="rId43"/>
    <p:sldId id="370" r:id="rId44"/>
    <p:sldId id="371" r:id="rId45"/>
    <p:sldId id="372" r:id="rId46"/>
    <p:sldId id="373" r:id="rId47"/>
    <p:sldId id="274" r:id="rId48"/>
    <p:sldId id="386" r:id="rId49"/>
    <p:sldId id="284"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dienne Bifere" initials="LB" lastIdx="1" clrIdx="0">
    <p:extLst>
      <p:ext uri="{19B8F6BF-5375-455C-9EA6-DF929625EA0E}">
        <p15:presenceInfo xmlns:p15="http://schemas.microsoft.com/office/powerpoint/2012/main" userId="S-1-5-21-1077007673-4028137149-3641332485-116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DC1"/>
    <a:srgbClr val="0356B1"/>
    <a:srgbClr val="024EA2"/>
    <a:srgbClr val="024B9C"/>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4660"/>
  </p:normalViewPr>
  <p:slideViewPr>
    <p:cSldViewPr snapToGrid="0">
      <p:cViewPr varScale="1">
        <p:scale>
          <a:sx n="71" d="100"/>
          <a:sy n="71" d="100"/>
        </p:scale>
        <p:origin x="408" y="67"/>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02/09/2020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‹N°›</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02/09/2020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‹N°›</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4175190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68624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814942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fr-FR" sz="900" dirty="0">
                <a:latin typeface="Arial" panose="020B0604020202020204" pitchFamily="34" charset="0"/>
              </a:rPr>
              <a:t>A major change with the new DSF is that the assumptions and stress tests are customized to a country’s situation. “Realism” means that the assumptions should reflect the most realistic situation given the policy orientation (fiscal, trade, monetary) and the economic vulnerability of the countries. </a:t>
            </a:r>
          </a:p>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10222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478492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Char char="•"/>
              <a:defRPr/>
            </a:pPr>
            <a:r>
              <a:rPr lang="en-US" dirty="0"/>
              <a:t>LIC DSF uses policy-dependent external debt-burden thresholds because the debt levels that LICs can sustain are influenced by the quality of their policies and institutions. These debt-burden thresholds are not to be seen as rigid ceilings but as guideposts for informing debt sustainability assessments.</a:t>
            </a:r>
          </a:p>
          <a:p>
            <a:pPr>
              <a:buFont typeface="Arial" pitchFamily="34" charset="0"/>
              <a:buChar char="•"/>
              <a:defRPr/>
            </a:pPr>
            <a:r>
              <a:rPr lang="en-US" dirty="0"/>
              <a:t> Policy performance is measured by the Country Policy and Institutional Assessment (CPIA) index, compiled annually by the World Bank.</a:t>
            </a:r>
          </a:p>
          <a:p>
            <a:pPr>
              <a:buFont typeface="Arial" pitchFamily="34" charset="0"/>
              <a:buChar char="•"/>
              <a:defRPr/>
            </a:pPr>
            <a:endParaRPr lang="en-US" dirty="0"/>
          </a:p>
          <a:p>
            <a:pPr>
              <a:defRPr/>
            </a:pPr>
            <a:r>
              <a:rPr lang="en-US" dirty="0"/>
              <a:t>The rating is determined taking into account baseline as well as alternative scenarios. The assessment of the risk of debt distress needs to strike a balance between a mechanistic use of this classification and a judgmental approach.</a:t>
            </a:r>
          </a:p>
          <a:p>
            <a:pPr>
              <a:buFont typeface="Arial" pitchFamily="34" charset="0"/>
              <a:buChar char="•"/>
              <a:defRPr/>
            </a:pPr>
            <a:endParaRPr lang="en-US" dirty="0"/>
          </a:p>
          <a:p>
            <a:pPr>
              <a:buFont typeface="Arial" pitchFamily="34" charset="0"/>
              <a:buChar char="•"/>
              <a:defRPr/>
            </a:pPr>
            <a:r>
              <a:rPr lang="en-US" b="1" dirty="0"/>
              <a:t>Risk rating</a:t>
            </a:r>
          </a:p>
          <a:p>
            <a:pPr marL="354906" indent="-354906">
              <a:buFont typeface="+mj-lt"/>
              <a:buAutoNum type="arabicPeriod"/>
              <a:defRPr/>
            </a:pPr>
            <a:r>
              <a:rPr lang="en-US" sz="2000" dirty="0"/>
              <a:t>Low risk = All debt burden indicators are below the thresholds</a:t>
            </a:r>
          </a:p>
          <a:p>
            <a:pPr marL="354906" indent="-354906">
              <a:buFont typeface="+mj-lt"/>
              <a:buAutoNum type="arabicPeriod"/>
              <a:defRPr/>
            </a:pPr>
            <a:r>
              <a:rPr lang="en-US" sz="2000" dirty="0"/>
              <a:t>Moderate risk = Debt burden indicators are below the thresholds in the baseline scenario, but one or more indicators breach thresholds under stress tests</a:t>
            </a:r>
          </a:p>
          <a:p>
            <a:pPr marL="354906" indent="-354906">
              <a:buFont typeface="+mj-lt"/>
              <a:buAutoNum type="arabicPeriod"/>
              <a:defRPr/>
            </a:pPr>
            <a:r>
              <a:rPr lang="en-US" sz="2000" dirty="0"/>
              <a:t>High risk = One or more debt burden indicators breach thresholds in the baseline scenario</a:t>
            </a:r>
          </a:p>
          <a:p>
            <a:pPr marL="354906" indent="-354906">
              <a:buFont typeface="+mj-lt"/>
              <a:buAutoNum type="arabicPeriod"/>
              <a:defRPr/>
            </a:pPr>
            <a:r>
              <a:rPr lang="en-US" sz="2000" dirty="0"/>
              <a:t>In debt distress =The country is already experiencing difficulties in servicing its debt (i.e., is in arrears)</a:t>
            </a:r>
            <a:endParaRPr lang="en-US" dirty="0"/>
          </a:p>
          <a:p>
            <a:pPr>
              <a:buFont typeface="Arial" pitchFamily="34" charset="0"/>
              <a:buChar char="•"/>
              <a:defRPr/>
            </a:pPr>
            <a:endParaRPr lang="en-US" dirty="0"/>
          </a:p>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475875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501365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697112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851306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4229673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261154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72079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6501382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017666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9798560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0306329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823838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3853807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47</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48</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49</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fr-FR" sz="1100" dirty="0">
                <a:latin typeface="Arial" panose="020B0604020202020204" pitchFamily="34" charset="0"/>
              </a:rPr>
              <a:t>Explain each term of the decomposition as well as the intuition of the impact on the change in the debt ratio.</a:t>
            </a:r>
            <a:r>
              <a:rPr lang="es-BO" altLang="fr-FR" sz="1100" dirty="0">
                <a:latin typeface="Arial" panose="020B0604020202020204" pitchFamily="34" charset="0"/>
              </a:rPr>
              <a:t> </a:t>
            </a:r>
            <a:r>
              <a:rPr lang="en-US" altLang="fr-FR" sz="1100" dirty="0">
                <a:latin typeface="Arial" panose="020B0604020202020204" pitchFamily="34" charset="0"/>
              </a:rPr>
              <a:t>i.e. for example the higher the average real interest rate to be paid, the more likely it is that this component will account of the change in the debt to GDP ratio.</a:t>
            </a:r>
          </a:p>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602677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155619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012315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04475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311908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723598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
        <p:nvSpPr>
          <p:cNvPr id="92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15CF32F-11A2-485D-9169-C7CCCBF57B5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356310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‹N°›</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‹N°›</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‹N°›</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‹N°›</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‹N°›</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‹N°›</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‹N°›</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‹N°›</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34.png"/><Relationship Id="rId18" Type="http://schemas.openxmlformats.org/officeDocument/2006/relationships/image" Target="../media/image36.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31.png"/><Relationship Id="rId12" Type="http://schemas.openxmlformats.org/officeDocument/2006/relationships/image" Target="../media/image33.png"/><Relationship Id="rId17" Type="http://schemas.openxmlformats.org/officeDocument/2006/relationships/hyperlink" Target="https://www.youtube.com/user/eutube" TargetMode="External"/><Relationship Id="rId2" Type="http://schemas.openxmlformats.org/officeDocument/2006/relationships/notesSlide" Target="../notesSlides/notesSlide26.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35.png"/><Relationship Id="rId10" Type="http://schemas.openxmlformats.org/officeDocument/2006/relationships/image" Target="../media/image32.png"/><Relationship Id="rId19" Type="http://schemas.openxmlformats.org/officeDocument/2006/relationships/image" Target="../media/image37.png"/><Relationship Id="rId4" Type="http://schemas.openxmlformats.org/officeDocument/2006/relationships/image" Target="../media/image30.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4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9.png"/><Relationship Id="rId3" Type="http://schemas.openxmlformats.org/officeDocument/2006/relationships/hyperlink" Target="https://twitter.com/capacity4dev" TargetMode="External"/><Relationship Id="rId7" Type="http://schemas.openxmlformats.org/officeDocument/2006/relationships/hyperlink" Target="https://www.linkedin.com/company/capacity4dev/" TargetMode="External"/><Relationship Id="rId12" Type="http://schemas.openxmlformats.org/officeDocument/2006/relationships/hyperlink" Target="https://soundcloud.com/capacity4dev" TargetMode="Externa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image" Target="../media/image38.png"/><Relationship Id="rId5" Type="http://schemas.openxmlformats.org/officeDocument/2006/relationships/hyperlink" Target="https://www.facebook.com/capacity4dev.eu/?ref=bookmarks" TargetMode="External"/><Relationship Id="rId10" Type="http://schemas.openxmlformats.org/officeDocument/2006/relationships/image" Target="../media/image36.png"/><Relationship Id="rId4" Type="http://schemas.openxmlformats.org/officeDocument/2006/relationships/image" Target="../media/image31.png"/><Relationship Id="rId9" Type="http://schemas.openxmlformats.org/officeDocument/2006/relationships/hyperlink" Target="https://www.youtube.com/channel/UCPE9vOTOGEIUbyTDTcVeXTQ?view_as=subscriber" TargetMode="External"/><Relationship Id="rId14" Type="http://schemas.openxmlformats.org/officeDocument/2006/relationships/hyperlink" Target="https://europa.eu/capacity4dev/"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55686" y="1479616"/>
            <a:ext cx="11136313" cy="2425477"/>
          </a:xfrm>
        </p:spPr>
        <p:txBody>
          <a:bodyPr>
            <a:noAutofit/>
          </a:bodyPr>
          <a:lstStyle/>
          <a:p>
            <a:r>
              <a:rPr lang="en-US" dirty="0"/>
              <a:t>Debt I : Debt Management </a:t>
            </a:r>
            <a:br>
              <a:rPr lang="en-US" dirty="0"/>
            </a:br>
            <a:r>
              <a:rPr lang="en-US" dirty="0"/>
              <a:t>Capacity and Debt Sustainability</a:t>
            </a:r>
            <a:br>
              <a:rPr lang="en-US" dirty="0"/>
            </a:br>
            <a:r>
              <a:rPr lang="en-US" dirty="0"/>
              <a:t>in Low-income Countries</a:t>
            </a:r>
            <a:endParaRPr lang="en-GB" dirty="0"/>
          </a:p>
        </p:txBody>
      </p:sp>
      <p:sp>
        <p:nvSpPr>
          <p:cNvPr id="7" name="Subtitle 6"/>
          <p:cNvSpPr>
            <a:spLocks noGrp="1"/>
          </p:cNvSpPr>
          <p:nvPr>
            <p:ph type="subTitle" idx="1"/>
          </p:nvPr>
        </p:nvSpPr>
        <p:spPr>
          <a:xfrm>
            <a:off x="1055687" y="4924648"/>
            <a:ext cx="10065224" cy="897754"/>
          </a:xfrm>
        </p:spPr>
        <p:txBody>
          <a:bodyPr/>
          <a:lstStyle/>
          <a:p>
            <a:r>
              <a:rPr lang="en-GB" b="1" dirty="0"/>
              <a:t>Webinar</a:t>
            </a:r>
          </a:p>
        </p:txBody>
      </p:sp>
      <p:sp>
        <p:nvSpPr>
          <p:cNvPr id="8" name="Text Placeholder 7"/>
          <p:cNvSpPr>
            <a:spLocks noGrp="1"/>
          </p:cNvSpPr>
          <p:nvPr>
            <p:ph type="body" sz="quarter" idx="13"/>
          </p:nvPr>
        </p:nvSpPr>
        <p:spPr/>
        <p:txBody>
          <a:bodyPr/>
          <a:lstStyle/>
          <a:p>
            <a:r>
              <a:rPr lang="en-GB" dirty="0"/>
              <a:t>September 2020</a:t>
            </a: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10</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endParaRPr lang="en-US" altLang="en-US" sz="2000" b="0" dirty="0">
              <a:solidFill>
                <a:srgbClr val="2D5EC1"/>
              </a:solidFill>
            </a:endParaRPr>
          </a:p>
        </p:txBody>
      </p:sp>
      <p:sp>
        <p:nvSpPr>
          <p:cNvPr id="8198" name="Titre 1"/>
          <p:cNvSpPr txBox="1">
            <a:spLocks/>
          </p:cNvSpPr>
          <p:nvPr/>
        </p:nvSpPr>
        <p:spPr bwMode="auto">
          <a:xfrm>
            <a:off x="838200" y="10141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latin typeface="+mj-lt"/>
              </a:rPr>
              <a:t>IMF and World Bank’s DSF for low-income countries</a:t>
            </a:r>
          </a:p>
        </p:txBody>
      </p:sp>
      <p:sp>
        <p:nvSpPr>
          <p:cNvPr id="6" name="Rectangle 3">
            <a:extLst>
              <a:ext uri="{FF2B5EF4-FFF2-40B4-BE49-F238E27FC236}">
                <a16:creationId xmlns:a16="http://schemas.microsoft.com/office/drawing/2014/main" id="{E063F38B-A7D6-4748-8156-F66034D74BCF}"/>
              </a:ext>
            </a:extLst>
          </p:cNvPr>
          <p:cNvSpPr txBox="1">
            <a:spLocks noChangeArrowheads="1"/>
          </p:cNvSpPr>
          <p:nvPr/>
        </p:nvSpPr>
        <p:spPr bwMode="auto">
          <a:xfrm>
            <a:off x="838200" y="1724251"/>
            <a:ext cx="8694496" cy="6890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eaLnBrk="1" hangingPunct="1">
              <a:lnSpc>
                <a:spcPct val="90000"/>
              </a:lnSpc>
              <a:spcBef>
                <a:spcPts val="600"/>
              </a:spcBef>
              <a:spcAft>
                <a:spcPts val="600"/>
              </a:spcAft>
              <a:buClr>
                <a:srgbClr val="0F5494"/>
              </a:buClr>
              <a:buFont typeface="Wingdings" panose="05000000000000000000" pitchFamily="2" charset="2"/>
              <a:buChar char="q"/>
              <a:defRPr/>
            </a:pPr>
            <a:r>
              <a:rPr lang="en-US" altLang="fr-FR" sz="1600" b="1" i="0" dirty="0">
                <a:solidFill>
                  <a:srgbClr val="C00000"/>
                </a:solidFill>
              </a:rPr>
              <a:t>Scope: </a:t>
            </a:r>
            <a:r>
              <a:rPr lang="en-US" altLang="fr-FR" sz="1600" b="1" i="0" dirty="0"/>
              <a:t>An operational approach to assess debt sustainability in LICs </a:t>
            </a:r>
            <a:r>
              <a:rPr lang="en-US" altLang="fr-FR" sz="1600" i="0" dirty="0"/>
              <a:t>(external + public debts)</a:t>
            </a:r>
            <a:r>
              <a:rPr lang="en-US" altLang="fr-FR" sz="1600" b="1" i="0" dirty="0"/>
              <a:t>. </a:t>
            </a:r>
          </a:p>
        </p:txBody>
      </p:sp>
      <p:sp>
        <p:nvSpPr>
          <p:cNvPr id="7" name="Rectangle 3">
            <a:extLst>
              <a:ext uri="{FF2B5EF4-FFF2-40B4-BE49-F238E27FC236}">
                <a16:creationId xmlns:a16="http://schemas.microsoft.com/office/drawing/2014/main" id="{75EE0CEB-4052-4AD8-82B6-E4DBB2B8F9DB}"/>
              </a:ext>
            </a:extLst>
          </p:cNvPr>
          <p:cNvSpPr txBox="1">
            <a:spLocks noChangeArrowheads="1"/>
          </p:cNvSpPr>
          <p:nvPr/>
        </p:nvSpPr>
        <p:spPr bwMode="auto">
          <a:xfrm>
            <a:off x="838200" y="2549546"/>
            <a:ext cx="8694496" cy="6890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lnSpc>
                <a:spcPct val="90000"/>
              </a:lnSpc>
              <a:spcBef>
                <a:spcPts val="600"/>
              </a:spcBef>
              <a:spcAft>
                <a:spcPts val="600"/>
              </a:spcAft>
              <a:buClr>
                <a:srgbClr val="0F5494"/>
              </a:buClr>
              <a:buFont typeface="Wingdings" panose="05000000000000000000" pitchFamily="2" charset="2"/>
              <a:buChar char="q"/>
              <a:defRPr/>
            </a:pPr>
            <a:r>
              <a:rPr lang="en-US" altLang="fr-FR" sz="1600" b="1" i="0" dirty="0">
                <a:solidFill>
                  <a:srgbClr val="C00000"/>
                </a:solidFill>
              </a:rPr>
              <a:t>Forward-looking: </a:t>
            </a:r>
            <a:r>
              <a:rPr lang="en-US" altLang="fr-FR" sz="1600" b="1" i="0" dirty="0"/>
              <a:t>20-year forecast of debt burden indicators under baseline assumptions and stress tests. </a:t>
            </a:r>
          </a:p>
        </p:txBody>
      </p:sp>
      <p:sp>
        <p:nvSpPr>
          <p:cNvPr id="8" name="Rectangle 7">
            <a:extLst>
              <a:ext uri="{FF2B5EF4-FFF2-40B4-BE49-F238E27FC236}">
                <a16:creationId xmlns:a16="http://schemas.microsoft.com/office/drawing/2014/main" id="{E8D90101-68F2-4CA3-9022-3E8CC351A2A2}"/>
              </a:ext>
            </a:extLst>
          </p:cNvPr>
          <p:cNvSpPr/>
          <p:nvPr/>
        </p:nvSpPr>
        <p:spPr>
          <a:xfrm>
            <a:off x="224752" y="3366195"/>
            <a:ext cx="8694496" cy="590931"/>
          </a:xfrm>
          <a:prstGeom prst="rect">
            <a:avLst/>
          </a:prstGeom>
        </p:spPr>
        <p:txBody>
          <a:bodyPr wrap="square">
            <a:spAutoFit/>
          </a:bodyPr>
          <a:lstStyle/>
          <a:p>
            <a:pPr algn="ctr" eaLnBrk="1" hangingPunct="1">
              <a:lnSpc>
                <a:spcPct val="90000"/>
              </a:lnSpc>
            </a:pPr>
            <a:r>
              <a:rPr lang="en-US" altLang="fr-FR" sz="1800" b="1" dirty="0">
                <a:latin typeface="+mn-lt"/>
              </a:rPr>
              <a:t>To capture long maturity and grace period </a:t>
            </a:r>
            <a:br>
              <a:rPr lang="en-US" altLang="fr-FR" sz="1800" b="1" dirty="0">
                <a:latin typeface="+mn-lt"/>
              </a:rPr>
            </a:br>
            <a:r>
              <a:rPr lang="en-US" altLang="fr-FR" sz="1800" b="1" dirty="0">
                <a:latin typeface="+mn-lt"/>
              </a:rPr>
              <a:t>of concessional loans and investment returns. </a:t>
            </a:r>
          </a:p>
        </p:txBody>
      </p:sp>
      <p:sp>
        <p:nvSpPr>
          <p:cNvPr id="9" name="Rectangle 3">
            <a:extLst>
              <a:ext uri="{FF2B5EF4-FFF2-40B4-BE49-F238E27FC236}">
                <a16:creationId xmlns:a16="http://schemas.microsoft.com/office/drawing/2014/main" id="{0A57B085-C6C5-433A-9B0D-DAD3C9BB2FCA}"/>
              </a:ext>
            </a:extLst>
          </p:cNvPr>
          <p:cNvSpPr txBox="1">
            <a:spLocks noChangeArrowheads="1"/>
          </p:cNvSpPr>
          <p:nvPr/>
        </p:nvSpPr>
        <p:spPr bwMode="auto">
          <a:xfrm>
            <a:off x="838200" y="4287689"/>
            <a:ext cx="8694496" cy="6890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lnSpc>
                <a:spcPct val="90000"/>
              </a:lnSpc>
              <a:spcBef>
                <a:spcPts val="600"/>
              </a:spcBef>
              <a:spcAft>
                <a:spcPts val="600"/>
              </a:spcAft>
              <a:buClr>
                <a:srgbClr val="0F5494"/>
              </a:buClr>
              <a:buFont typeface="Wingdings" panose="05000000000000000000" pitchFamily="2" charset="2"/>
              <a:buChar char="q"/>
              <a:defRPr/>
            </a:pPr>
            <a:r>
              <a:rPr lang="en-US" altLang="fr-FR" sz="1600" b="1" i="0" dirty="0">
                <a:solidFill>
                  <a:srgbClr val="C00000"/>
                </a:solidFill>
              </a:rPr>
              <a:t>Institutional indicators: </a:t>
            </a:r>
            <a:r>
              <a:rPr lang="en-US" altLang="fr-FR" sz="1600" b="1" i="0" dirty="0"/>
              <a:t>combined with policy specific debt thresholds &gt; Lead to a risk scoring. </a:t>
            </a:r>
          </a:p>
        </p:txBody>
      </p:sp>
      <p:sp>
        <p:nvSpPr>
          <p:cNvPr id="10" name="Rectangle 3">
            <a:extLst>
              <a:ext uri="{FF2B5EF4-FFF2-40B4-BE49-F238E27FC236}">
                <a16:creationId xmlns:a16="http://schemas.microsoft.com/office/drawing/2014/main" id="{73664AA1-20D2-4BD4-BB25-4CF8E4B6D913}"/>
              </a:ext>
            </a:extLst>
          </p:cNvPr>
          <p:cNvSpPr txBox="1">
            <a:spLocks noChangeArrowheads="1"/>
          </p:cNvSpPr>
          <p:nvPr/>
        </p:nvSpPr>
        <p:spPr bwMode="auto">
          <a:xfrm>
            <a:off x="838200" y="5070541"/>
            <a:ext cx="8694496" cy="9724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300"/>
              </a:spcBef>
              <a:spcAft>
                <a:spcPts val="0"/>
              </a:spcAft>
              <a:buClr>
                <a:srgbClr val="0F5494"/>
              </a:buClr>
              <a:buFont typeface="Wingdings" panose="05000000000000000000" pitchFamily="2" charset="2"/>
              <a:buChar char="q"/>
              <a:defRPr/>
            </a:pPr>
            <a:r>
              <a:rPr lang="en-US" altLang="fr-FR" sz="1600" b="1" i="0" dirty="0">
                <a:solidFill>
                  <a:srgbClr val="C00000"/>
                </a:solidFill>
              </a:rPr>
              <a:t>Countries eligible to: </a:t>
            </a:r>
          </a:p>
          <a:p>
            <a:pPr marL="536575" lvl="1" indent="-177800">
              <a:spcBef>
                <a:spcPts val="300"/>
              </a:spcBef>
              <a:spcAft>
                <a:spcPts val="0"/>
              </a:spcAft>
              <a:buClr>
                <a:srgbClr val="0F5494"/>
              </a:buClr>
              <a:buSzPct val="73000"/>
              <a:buFont typeface="Wingdings" panose="05000000000000000000" pitchFamily="2" charset="2"/>
              <a:buChar char="§"/>
              <a:defRPr/>
            </a:pPr>
            <a:r>
              <a:rPr lang="en-US" altLang="fr-FR" sz="1600" dirty="0"/>
              <a:t>Poverty Reduction and Growth Trust (PRGT) facilities</a:t>
            </a:r>
          </a:p>
          <a:p>
            <a:pPr marL="536575" lvl="1" indent="-177800">
              <a:spcBef>
                <a:spcPts val="300"/>
              </a:spcBef>
              <a:spcAft>
                <a:spcPts val="0"/>
              </a:spcAft>
              <a:buClr>
                <a:srgbClr val="0F5494"/>
              </a:buClr>
              <a:buSzPct val="73000"/>
              <a:buFont typeface="Wingdings" panose="05000000000000000000" pitchFamily="2" charset="2"/>
              <a:buChar char="§"/>
              <a:defRPr/>
            </a:pPr>
            <a:r>
              <a:rPr lang="en-US" altLang="fr-FR" sz="1600" dirty="0"/>
              <a:t>International Development Association (IDA) resources</a:t>
            </a:r>
          </a:p>
        </p:txBody>
      </p:sp>
    </p:spTree>
    <p:extLst>
      <p:ext uri="{BB962C8B-B14F-4D97-AF65-F5344CB8AC3E}">
        <p14:creationId xmlns:p14="http://schemas.microsoft.com/office/powerpoint/2010/main" val="123427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11</a:t>
            </a:fld>
            <a:endParaRPr lang="en-US" altLang="en-US" sz="1200" i="0">
              <a:solidFill>
                <a:srgbClr val="000000"/>
              </a:solidFill>
            </a:endParaRPr>
          </a:p>
        </p:txBody>
      </p:sp>
      <p:sp>
        <p:nvSpPr>
          <p:cNvPr id="8198" name="Titre 1"/>
          <p:cNvSpPr txBox="1">
            <a:spLocks/>
          </p:cNvSpPr>
          <p:nvPr/>
        </p:nvSpPr>
        <p:spPr bwMode="auto">
          <a:xfrm>
            <a:off x="838200" y="39551"/>
            <a:ext cx="11005457"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8" name="Rectangle 3">
            <a:extLst>
              <a:ext uri="{FF2B5EF4-FFF2-40B4-BE49-F238E27FC236}">
                <a16:creationId xmlns:a16="http://schemas.microsoft.com/office/drawing/2014/main" id="{C1D8E502-BB19-4874-ACC4-D07C106434D3}"/>
              </a:ext>
            </a:extLst>
          </p:cNvPr>
          <p:cNvSpPr txBox="1">
            <a:spLocks noChangeArrowheads="1"/>
          </p:cNvSpPr>
          <p:nvPr/>
        </p:nvSpPr>
        <p:spPr bwMode="auto">
          <a:xfrm>
            <a:off x="1494155" y="1883299"/>
            <a:ext cx="9293588" cy="1279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Font typeface="Wingdings" panose="05000000000000000000" pitchFamily="2" charset="2"/>
              <a:buChar char="q"/>
              <a:defRPr/>
            </a:pPr>
            <a:r>
              <a:rPr lang="en-US" b="1" i="0" dirty="0">
                <a:sym typeface="Wingdings" panose="05000000000000000000" pitchFamily="2" charset="2"/>
              </a:rPr>
              <a:t>Vulnerability </a:t>
            </a:r>
          </a:p>
          <a:p>
            <a:pPr marL="536575" lvl="1" indent="-177800">
              <a:spcBef>
                <a:spcPts val="600"/>
              </a:spcBef>
              <a:spcAft>
                <a:spcPts val="600"/>
              </a:spcAft>
              <a:buClr>
                <a:srgbClr val="0F5494"/>
              </a:buClr>
              <a:buSzPct val="73000"/>
              <a:buFont typeface="Wingdings" panose="05000000000000000000" pitchFamily="2" charset="2"/>
              <a:buChar char="§"/>
              <a:defRPr/>
            </a:pPr>
            <a:r>
              <a:rPr lang="en-GB" dirty="0"/>
              <a:t>A risk that a country violates the solvency and liquidity conditions and enters a crisis. </a:t>
            </a:r>
          </a:p>
        </p:txBody>
      </p:sp>
      <p:sp>
        <p:nvSpPr>
          <p:cNvPr id="10" name="Rectangle 3">
            <a:extLst>
              <a:ext uri="{FF2B5EF4-FFF2-40B4-BE49-F238E27FC236}">
                <a16:creationId xmlns:a16="http://schemas.microsoft.com/office/drawing/2014/main" id="{D046EBAA-9A5B-4FDB-9F45-5D7330658E9D}"/>
              </a:ext>
            </a:extLst>
          </p:cNvPr>
          <p:cNvSpPr txBox="1">
            <a:spLocks noChangeArrowheads="1"/>
          </p:cNvSpPr>
          <p:nvPr/>
        </p:nvSpPr>
        <p:spPr bwMode="auto">
          <a:xfrm>
            <a:off x="1494155" y="3606139"/>
            <a:ext cx="9293588" cy="24987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Font typeface="Wingdings" panose="05000000000000000000" pitchFamily="2" charset="2"/>
              <a:buChar char="q"/>
              <a:defRPr/>
            </a:pPr>
            <a:r>
              <a:rPr lang="en-US" b="1" i="0" dirty="0">
                <a:sym typeface="Wingdings" panose="05000000000000000000" pitchFamily="2" charset="2"/>
              </a:rPr>
              <a:t>Importance of granularity </a:t>
            </a:r>
          </a:p>
          <a:p>
            <a:pPr marL="536575" lvl="1" indent="-177800">
              <a:spcBef>
                <a:spcPts val="600"/>
              </a:spcBef>
              <a:spcAft>
                <a:spcPts val="600"/>
              </a:spcAft>
              <a:buClr>
                <a:srgbClr val="0F5494"/>
              </a:buClr>
              <a:buSzPct val="73000"/>
              <a:buFont typeface="Wingdings" panose="05000000000000000000" pitchFamily="2" charset="2"/>
              <a:buChar char="§"/>
              <a:defRPr/>
            </a:pPr>
            <a:r>
              <a:rPr lang="en-GB" dirty="0"/>
              <a:t>Emphasis on the run-up to high debt and debt distress situations. </a:t>
            </a:r>
          </a:p>
          <a:p>
            <a:pPr marL="536575" lvl="1" indent="-177800">
              <a:spcBef>
                <a:spcPts val="600"/>
              </a:spcBef>
              <a:spcAft>
                <a:spcPts val="600"/>
              </a:spcAft>
              <a:buClr>
                <a:srgbClr val="0F5494"/>
              </a:buClr>
              <a:buSzPct val="73000"/>
              <a:buFont typeface="Wingdings" panose="05000000000000000000" pitchFamily="2" charset="2"/>
              <a:buChar char="§"/>
              <a:defRPr/>
            </a:pPr>
            <a:r>
              <a:rPr lang="en-GB" dirty="0"/>
              <a:t>Allows a more accurate assessing of risks. </a:t>
            </a:r>
          </a:p>
          <a:p>
            <a:pPr marL="536575" lvl="1" indent="-177800">
              <a:spcBef>
                <a:spcPts val="600"/>
              </a:spcBef>
              <a:spcAft>
                <a:spcPts val="600"/>
              </a:spcAft>
              <a:buClr>
                <a:srgbClr val="0F5494"/>
              </a:buClr>
              <a:buSzPct val="73000"/>
              <a:buFont typeface="Wingdings" panose="05000000000000000000" pitchFamily="2" charset="2"/>
              <a:buChar char="§"/>
              <a:defRPr/>
            </a:pPr>
            <a:r>
              <a:rPr lang="en-GB" dirty="0"/>
              <a:t>Early warning signals of increase in debt vulnerabilities </a:t>
            </a:r>
            <a:r>
              <a:rPr lang="en-GB" b="0" dirty="0"/>
              <a:t>(indicators in % of thresholds)</a:t>
            </a:r>
            <a:r>
              <a:rPr lang="en-GB" dirty="0"/>
              <a:t>. </a:t>
            </a:r>
          </a:p>
        </p:txBody>
      </p:sp>
    </p:spTree>
    <p:extLst>
      <p:ext uri="{BB962C8B-B14F-4D97-AF65-F5344CB8AC3E}">
        <p14:creationId xmlns:p14="http://schemas.microsoft.com/office/powerpoint/2010/main" val="36037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12</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Debt carrying capacity</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6" name="Rectangle 3">
            <a:extLst>
              <a:ext uri="{FF2B5EF4-FFF2-40B4-BE49-F238E27FC236}">
                <a16:creationId xmlns:a16="http://schemas.microsoft.com/office/drawing/2014/main" id="{3DED43EE-09B5-4183-8187-3D03DDAF6F39}"/>
              </a:ext>
            </a:extLst>
          </p:cNvPr>
          <p:cNvSpPr txBox="1">
            <a:spLocks noChangeArrowheads="1"/>
          </p:cNvSpPr>
          <p:nvPr/>
        </p:nvSpPr>
        <p:spPr bwMode="auto">
          <a:xfrm>
            <a:off x="1375825" y="2184512"/>
            <a:ext cx="8694496" cy="150941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Font typeface="Wingdings" panose="05000000000000000000" pitchFamily="2" charset="2"/>
              <a:buChar char="q"/>
              <a:defRPr/>
            </a:pPr>
            <a:r>
              <a:rPr lang="en-GB" altLang="fr-FR" sz="2000" b="1" i="0" dirty="0">
                <a:sym typeface="Wingdings" panose="05000000000000000000" pitchFamily="2" charset="2"/>
              </a:rPr>
              <a:t>NOT </a:t>
            </a:r>
            <a:r>
              <a:rPr lang="en-GB" altLang="fr-FR" sz="2000" b="1" i="0" dirty="0"/>
              <a:t>relying exclusively on the CPIA to classify countries’ debt-carrying capacity. </a:t>
            </a:r>
          </a:p>
          <a:p>
            <a:pPr>
              <a:spcBef>
                <a:spcPts val="600"/>
              </a:spcBef>
              <a:spcAft>
                <a:spcPts val="600"/>
              </a:spcAft>
              <a:buClr>
                <a:srgbClr val="0F5494"/>
              </a:buClr>
              <a:buFont typeface="Wingdings" panose="05000000000000000000" pitchFamily="2" charset="2"/>
              <a:buChar char="q"/>
              <a:defRPr/>
            </a:pPr>
            <a:r>
              <a:rPr lang="en-GB" altLang="fr-FR" sz="2000" b="1" i="0" dirty="0"/>
              <a:t>INSTEAD use a composite measure based on a set of economic variables. </a:t>
            </a:r>
          </a:p>
        </p:txBody>
      </p:sp>
      <p:sp>
        <p:nvSpPr>
          <p:cNvPr id="7" name="Rectangle 3">
            <a:extLst>
              <a:ext uri="{FF2B5EF4-FFF2-40B4-BE49-F238E27FC236}">
                <a16:creationId xmlns:a16="http://schemas.microsoft.com/office/drawing/2014/main" id="{416F427C-3FB8-421D-A87A-E4C9B922DCF2}"/>
              </a:ext>
            </a:extLst>
          </p:cNvPr>
          <p:cNvSpPr txBox="1">
            <a:spLocks noChangeArrowheads="1"/>
          </p:cNvSpPr>
          <p:nvPr/>
        </p:nvSpPr>
        <p:spPr bwMode="auto">
          <a:xfrm>
            <a:off x="1074612" y="4098590"/>
            <a:ext cx="8694496" cy="17643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536575" lvl="1" indent="-177800">
              <a:spcBef>
                <a:spcPts val="1200"/>
              </a:spcBef>
              <a:spcAft>
                <a:spcPts val="1800"/>
              </a:spcAft>
              <a:buClr>
                <a:srgbClr val="0F5494"/>
              </a:buClr>
              <a:buSzPct val="73000"/>
              <a:buFont typeface="Wingdings" panose="05000000000000000000" pitchFamily="2" charset="2"/>
              <a:buChar char="§"/>
              <a:defRPr/>
            </a:pPr>
            <a:r>
              <a:rPr lang="en-GB" altLang="fr-FR" dirty="0"/>
              <a:t>Composite index  = weighted sum of the </a:t>
            </a:r>
            <a:r>
              <a:rPr lang="en-GB" altLang="fr-FR" dirty="0">
                <a:solidFill>
                  <a:srgbClr val="C00000"/>
                </a:solidFill>
              </a:rPr>
              <a:t>non-debt determinants of debt distress and CPIA</a:t>
            </a:r>
            <a:r>
              <a:rPr lang="en-GB" altLang="fr-FR" dirty="0"/>
              <a:t>.</a:t>
            </a:r>
          </a:p>
          <a:p>
            <a:pPr marL="536575" lvl="1" indent="-177800">
              <a:spcBef>
                <a:spcPts val="1200"/>
              </a:spcBef>
              <a:spcAft>
                <a:spcPts val="1800"/>
              </a:spcAft>
              <a:buClr>
                <a:srgbClr val="0F5494"/>
              </a:buClr>
              <a:buSzPct val="73000"/>
              <a:buFont typeface="Wingdings" panose="05000000000000000000" pitchFamily="2" charset="2"/>
              <a:buChar char="§"/>
              <a:defRPr/>
            </a:pPr>
            <a:r>
              <a:rPr lang="en-GB" altLang="fr-FR" dirty="0">
                <a:solidFill>
                  <a:srgbClr val="C00000"/>
                </a:solidFill>
              </a:rPr>
              <a:t>CI</a:t>
            </a:r>
            <a:r>
              <a:rPr lang="en-GB" altLang="fr-FR" dirty="0"/>
              <a:t> = 0.385*</a:t>
            </a:r>
            <a:r>
              <a:rPr lang="en-GB" altLang="fr-FR" dirty="0">
                <a:solidFill>
                  <a:srgbClr val="C00000"/>
                </a:solidFill>
              </a:rPr>
              <a:t>CPIA</a:t>
            </a:r>
            <a:r>
              <a:rPr lang="en-GB" altLang="fr-FR" dirty="0"/>
              <a:t> + 2.719*</a:t>
            </a:r>
            <a:r>
              <a:rPr lang="en-GB" altLang="fr-FR" dirty="0">
                <a:solidFill>
                  <a:srgbClr val="C00000"/>
                </a:solidFill>
              </a:rPr>
              <a:t>Growth</a:t>
            </a:r>
            <a:r>
              <a:rPr lang="en-GB" altLang="fr-FR" dirty="0"/>
              <a:t> + 4.052*</a:t>
            </a:r>
            <a:r>
              <a:rPr lang="en-GB" altLang="fr-FR" dirty="0">
                <a:solidFill>
                  <a:srgbClr val="C00000"/>
                </a:solidFill>
              </a:rPr>
              <a:t>Reserves</a:t>
            </a:r>
            <a:r>
              <a:rPr lang="en-GB" altLang="fr-FR" dirty="0"/>
              <a:t> - 3.990*</a:t>
            </a:r>
            <a:r>
              <a:rPr lang="en-GB" altLang="fr-FR" dirty="0">
                <a:solidFill>
                  <a:srgbClr val="C00000"/>
                </a:solidFill>
              </a:rPr>
              <a:t>Reserves^2</a:t>
            </a:r>
            <a:r>
              <a:rPr lang="en-GB" altLang="fr-FR" dirty="0"/>
              <a:t> + 2.022*</a:t>
            </a:r>
            <a:r>
              <a:rPr lang="en-GB" altLang="fr-FR" dirty="0">
                <a:solidFill>
                  <a:srgbClr val="C00000"/>
                </a:solidFill>
              </a:rPr>
              <a:t>Remittances</a:t>
            </a:r>
            <a:r>
              <a:rPr lang="en-GB" altLang="fr-FR" dirty="0"/>
              <a:t> + 13.520*</a:t>
            </a:r>
            <a:r>
              <a:rPr lang="en-GB" altLang="fr-FR" dirty="0">
                <a:solidFill>
                  <a:srgbClr val="C00000"/>
                </a:solidFill>
              </a:rPr>
              <a:t>World Growth</a:t>
            </a:r>
          </a:p>
        </p:txBody>
      </p:sp>
    </p:spTree>
    <p:extLst>
      <p:ext uri="{BB962C8B-B14F-4D97-AF65-F5344CB8AC3E}">
        <p14:creationId xmlns:p14="http://schemas.microsoft.com/office/powerpoint/2010/main" val="283653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13</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A composite index to replace the standard CPIA</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8" name="Rectangle 3">
            <a:extLst>
              <a:ext uri="{FF2B5EF4-FFF2-40B4-BE49-F238E27FC236}">
                <a16:creationId xmlns:a16="http://schemas.microsoft.com/office/drawing/2014/main" id="{27B889BC-C2F2-4295-9594-91BE65558049}"/>
              </a:ext>
            </a:extLst>
          </p:cNvPr>
          <p:cNvSpPr txBox="1">
            <a:spLocks noChangeArrowheads="1"/>
          </p:cNvSpPr>
          <p:nvPr/>
        </p:nvSpPr>
        <p:spPr bwMode="auto">
          <a:xfrm>
            <a:off x="1096127" y="2060848"/>
            <a:ext cx="8694496" cy="11306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536575" lvl="1" indent="-177800">
              <a:spcBef>
                <a:spcPts val="1200"/>
              </a:spcBef>
              <a:spcAft>
                <a:spcPts val="1800"/>
              </a:spcAft>
              <a:buClr>
                <a:srgbClr val="0F5494"/>
              </a:buClr>
              <a:buSzPct val="73000"/>
              <a:buFont typeface="Wingdings" panose="05000000000000000000" pitchFamily="2" charset="2"/>
              <a:buChar char="§"/>
              <a:defRPr/>
            </a:pPr>
            <a:r>
              <a:rPr lang="en-GB" altLang="fr-FR" dirty="0">
                <a:solidFill>
                  <a:srgbClr val="C00000"/>
                </a:solidFill>
              </a:rPr>
              <a:t>CI</a:t>
            </a:r>
            <a:r>
              <a:rPr lang="en-GB" altLang="fr-FR" dirty="0"/>
              <a:t> = 0.385*</a:t>
            </a:r>
            <a:r>
              <a:rPr lang="en-GB" altLang="fr-FR" dirty="0">
                <a:solidFill>
                  <a:srgbClr val="C00000"/>
                </a:solidFill>
              </a:rPr>
              <a:t>CPIA</a:t>
            </a:r>
            <a:r>
              <a:rPr lang="en-GB" altLang="fr-FR" dirty="0"/>
              <a:t> + 2.719*</a:t>
            </a:r>
            <a:r>
              <a:rPr lang="en-GB" altLang="fr-FR" dirty="0">
                <a:solidFill>
                  <a:srgbClr val="C00000"/>
                </a:solidFill>
              </a:rPr>
              <a:t>Growth</a:t>
            </a:r>
            <a:r>
              <a:rPr lang="en-GB" altLang="fr-FR" dirty="0"/>
              <a:t> + 4.052*</a:t>
            </a:r>
            <a:r>
              <a:rPr lang="en-GB" altLang="fr-FR" dirty="0">
                <a:solidFill>
                  <a:srgbClr val="C00000"/>
                </a:solidFill>
              </a:rPr>
              <a:t>Reserves</a:t>
            </a:r>
            <a:r>
              <a:rPr lang="en-GB" altLang="fr-FR" dirty="0"/>
              <a:t> - 3.990*</a:t>
            </a:r>
            <a:r>
              <a:rPr lang="en-GB" altLang="fr-FR" dirty="0">
                <a:solidFill>
                  <a:srgbClr val="C00000"/>
                </a:solidFill>
              </a:rPr>
              <a:t>Reserves^2</a:t>
            </a:r>
            <a:r>
              <a:rPr lang="en-GB" altLang="fr-FR" dirty="0"/>
              <a:t> + 2.022*</a:t>
            </a:r>
            <a:r>
              <a:rPr lang="en-GB" altLang="fr-FR" dirty="0">
                <a:solidFill>
                  <a:srgbClr val="C00000"/>
                </a:solidFill>
              </a:rPr>
              <a:t>Remittances</a:t>
            </a:r>
            <a:r>
              <a:rPr lang="en-GB" altLang="fr-FR" dirty="0"/>
              <a:t> + 13.520*</a:t>
            </a:r>
            <a:r>
              <a:rPr lang="en-GB" altLang="fr-FR" dirty="0">
                <a:solidFill>
                  <a:srgbClr val="C00000"/>
                </a:solidFill>
              </a:rPr>
              <a:t>World Growth</a:t>
            </a:r>
          </a:p>
        </p:txBody>
      </p:sp>
      <p:sp>
        <p:nvSpPr>
          <p:cNvPr id="9" name="Rectangle 3">
            <a:extLst>
              <a:ext uri="{FF2B5EF4-FFF2-40B4-BE49-F238E27FC236}">
                <a16:creationId xmlns:a16="http://schemas.microsoft.com/office/drawing/2014/main" id="{86F5D761-E8B6-4EC0-AFF0-964AB0B1035C}"/>
              </a:ext>
            </a:extLst>
          </p:cNvPr>
          <p:cNvSpPr txBox="1">
            <a:spLocks noChangeArrowheads="1"/>
          </p:cNvSpPr>
          <p:nvPr/>
        </p:nvSpPr>
        <p:spPr bwMode="auto">
          <a:xfrm>
            <a:off x="1795371" y="3020203"/>
            <a:ext cx="8694496" cy="8945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Font typeface="Wingdings" panose="05000000000000000000" pitchFamily="2" charset="2"/>
              <a:buChar char="q"/>
              <a:defRPr/>
            </a:pPr>
            <a:r>
              <a:rPr lang="en-GB" sz="1600" i="0" dirty="0"/>
              <a:t>Weights: average estimated coefficients across the statistical models. </a:t>
            </a:r>
          </a:p>
          <a:p>
            <a:pPr>
              <a:spcBef>
                <a:spcPts val="600"/>
              </a:spcBef>
              <a:spcAft>
                <a:spcPts val="0"/>
              </a:spcAft>
              <a:buClr>
                <a:srgbClr val="0F5494"/>
              </a:buClr>
              <a:buFont typeface="Wingdings" panose="05000000000000000000" pitchFamily="2" charset="2"/>
              <a:buChar char="q"/>
              <a:defRPr/>
            </a:pPr>
            <a:r>
              <a:rPr lang="en-GB" sz="1600" i="0" dirty="0"/>
              <a:t>Reserves and remittances: scaled by imports and GDP, respectively. </a:t>
            </a:r>
            <a:endParaRPr lang="en-GB" altLang="fr-FR" sz="1600" i="0" dirty="0"/>
          </a:p>
        </p:txBody>
      </p:sp>
      <p:sp>
        <p:nvSpPr>
          <p:cNvPr id="10" name="Rectangle 3">
            <a:extLst>
              <a:ext uri="{FF2B5EF4-FFF2-40B4-BE49-F238E27FC236}">
                <a16:creationId xmlns:a16="http://schemas.microsoft.com/office/drawing/2014/main" id="{EB90D0B3-FE8C-48F5-BD5E-3AEF140AEB17}"/>
              </a:ext>
            </a:extLst>
          </p:cNvPr>
          <p:cNvSpPr txBox="1">
            <a:spLocks noChangeArrowheads="1"/>
          </p:cNvSpPr>
          <p:nvPr/>
        </p:nvSpPr>
        <p:spPr bwMode="auto">
          <a:xfrm>
            <a:off x="1809260" y="3897756"/>
            <a:ext cx="8694496" cy="16644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Font typeface="Wingdings" panose="05000000000000000000" pitchFamily="2" charset="2"/>
              <a:buChar char="q"/>
              <a:defRPr/>
            </a:pPr>
            <a:r>
              <a:rPr lang="en-US" sz="1800" b="1" i="0" dirty="0"/>
              <a:t>Country classification depends upon </a:t>
            </a:r>
            <a:r>
              <a:rPr lang="en-US" sz="1800" b="1" i="0" dirty="0">
                <a:solidFill>
                  <a:srgbClr val="C00000"/>
                </a:solidFill>
              </a:rPr>
              <a:t>other countries’ situation and global factors.</a:t>
            </a:r>
          </a:p>
          <a:p>
            <a:pPr>
              <a:spcBef>
                <a:spcPts val="600"/>
              </a:spcBef>
              <a:spcAft>
                <a:spcPts val="600"/>
              </a:spcAft>
              <a:buClr>
                <a:srgbClr val="0F5494"/>
              </a:buClr>
              <a:buFont typeface="Wingdings" panose="05000000000000000000" pitchFamily="2" charset="2"/>
              <a:buChar char="q"/>
              <a:defRPr/>
            </a:pPr>
            <a:r>
              <a:rPr lang="en-US" sz="1800" b="1" i="0" dirty="0"/>
              <a:t>The CI uses ten years of data </a:t>
            </a:r>
            <a:r>
              <a:rPr lang="en-US" sz="1800" i="0" dirty="0"/>
              <a:t>(5 years of history and 5 years of projections)</a:t>
            </a:r>
            <a:r>
              <a:rPr lang="en-US" sz="1800" b="1" i="0" dirty="0"/>
              <a:t> to smooth out economic cycles and encourage forward-looking policy discussions </a:t>
            </a:r>
            <a:r>
              <a:rPr lang="en-US" sz="1800" i="0" dirty="0"/>
              <a:t>(CPIA, growth, reserves, remittances, world growth)</a:t>
            </a:r>
            <a:r>
              <a:rPr lang="en-US" sz="1800" b="1" i="0" dirty="0"/>
              <a:t>.</a:t>
            </a:r>
          </a:p>
          <a:p>
            <a:pPr>
              <a:spcBef>
                <a:spcPts val="600"/>
              </a:spcBef>
              <a:spcAft>
                <a:spcPts val="600"/>
              </a:spcAft>
              <a:buClr>
                <a:srgbClr val="0F5494"/>
              </a:buClr>
              <a:buFont typeface="Wingdings" panose="05000000000000000000" pitchFamily="2" charset="2"/>
              <a:buChar char="q"/>
              <a:defRPr/>
            </a:pPr>
            <a:endParaRPr lang="en-GB" altLang="fr-FR" sz="1800" b="1" i="0" dirty="0"/>
          </a:p>
        </p:txBody>
      </p:sp>
      <p:cxnSp>
        <p:nvCxnSpPr>
          <p:cNvPr id="11" name="Connecteur droit avec flèche 10">
            <a:extLst>
              <a:ext uri="{FF2B5EF4-FFF2-40B4-BE49-F238E27FC236}">
                <a16:creationId xmlns:a16="http://schemas.microsoft.com/office/drawing/2014/main" id="{6247B772-E69A-4425-9CC5-51625F08AE9A}"/>
              </a:ext>
            </a:extLst>
          </p:cNvPr>
          <p:cNvCxnSpPr>
            <a:cxnSpLocks/>
          </p:cNvCxnSpPr>
          <p:nvPr/>
        </p:nvCxnSpPr>
        <p:spPr bwMode="auto">
          <a:xfrm flipH="1" flipV="1">
            <a:off x="5443376" y="2727949"/>
            <a:ext cx="2127571" cy="1186761"/>
          </a:xfrm>
          <a:prstGeom prst="straightConnector1">
            <a:avLst/>
          </a:prstGeom>
          <a:ln w="19050">
            <a:solidFill>
              <a:srgbClr val="C00000"/>
            </a:solidFill>
            <a:prstDash val="dash"/>
            <a:headEnd type="oval" w="med" len="med"/>
            <a:tailEnd type="triangle" w="lg" len="lg"/>
          </a:ln>
        </p:spPr>
        <p:style>
          <a:lnRef idx="1">
            <a:schemeClr val="accent2"/>
          </a:lnRef>
          <a:fillRef idx="0">
            <a:schemeClr val="accent2"/>
          </a:fillRef>
          <a:effectRef idx="0">
            <a:schemeClr val="accent2"/>
          </a:effectRef>
          <a:fontRef idx="minor">
            <a:schemeClr val="tx1"/>
          </a:fontRef>
        </p:style>
      </p:cxnSp>
      <p:cxnSp>
        <p:nvCxnSpPr>
          <p:cNvPr id="12" name="Connecteur droit avec flèche 11">
            <a:extLst>
              <a:ext uri="{FF2B5EF4-FFF2-40B4-BE49-F238E27FC236}">
                <a16:creationId xmlns:a16="http://schemas.microsoft.com/office/drawing/2014/main" id="{11BF823E-471D-4C37-871B-946B3C2A6B00}"/>
              </a:ext>
            </a:extLst>
          </p:cNvPr>
          <p:cNvCxnSpPr>
            <a:cxnSpLocks/>
          </p:cNvCxnSpPr>
          <p:nvPr/>
        </p:nvCxnSpPr>
        <p:spPr bwMode="auto">
          <a:xfrm flipH="1" flipV="1">
            <a:off x="8692179" y="2723259"/>
            <a:ext cx="927106" cy="1244155"/>
          </a:xfrm>
          <a:prstGeom prst="straightConnector1">
            <a:avLst/>
          </a:prstGeom>
          <a:ln w="19050">
            <a:solidFill>
              <a:srgbClr val="C00000"/>
            </a:solidFill>
            <a:prstDash val="dash"/>
            <a:headEnd type="oval" w="med" len="med"/>
            <a:tailEnd type="triangle" w="lg" len="lg"/>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81670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14</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A composite index to replace the standard CPIA</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8" name="Rectangle 3">
            <a:extLst>
              <a:ext uri="{FF2B5EF4-FFF2-40B4-BE49-F238E27FC236}">
                <a16:creationId xmlns:a16="http://schemas.microsoft.com/office/drawing/2014/main" id="{27B889BC-C2F2-4295-9594-91BE65558049}"/>
              </a:ext>
            </a:extLst>
          </p:cNvPr>
          <p:cNvSpPr txBox="1">
            <a:spLocks noChangeArrowheads="1"/>
          </p:cNvSpPr>
          <p:nvPr/>
        </p:nvSpPr>
        <p:spPr bwMode="auto">
          <a:xfrm>
            <a:off x="1096127" y="2060848"/>
            <a:ext cx="8694496" cy="11306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536575" lvl="1" indent="-177800">
              <a:spcBef>
                <a:spcPts val="1200"/>
              </a:spcBef>
              <a:spcAft>
                <a:spcPts val="1800"/>
              </a:spcAft>
              <a:buClr>
                <a:srgbClr val="0F5494"/>
              </a:buClr>
              <a:buSzPct val="73000"/>
              <a:buFont typeface="Wingdings" panose="05000000000000000000" pitchFamily="2" charset="2"/>
              <a:buChar char="§"/>
              <a:defRPr/>
            </a:pPr>
            <a:r>
              <a:rPr lang="en-GB" altLang="fr-FR" dirty="0">
                <a:solidFill>
                  <a:srgbClr val="C00000"/>
                </a:solidFill>
              </a:rPr>
              <a:t>CI</a:t>
            </a:r>
            <a:r>
              <a:rPr lang="en-GB" altLang="fr-FR" dirty="0"/>
              <a:t> = 0.385*</a:t>
            </a:r>
            <a:r>
              <a:rPr lang="en-GB" altLang="fr-FR" dirty="0">
                <a:solidFill>
                  <a:srgbClr val="C00000"/>
                </a:solidFill>
              </a:rPr>
              <a:t>CPIA</a:t>
            </a:r>
            <a:r>
              <a:rPr lang="en-GB" altLang="fr-FR" dirty="0"/>
              <a:t> + 2.719*</a:t>
            </a:r>
            <a:r>
              <a:rPr lang="en-GB" altLang="fr-FR" dirty="0">
                <a:solidFill>
                  <a:srgbClr val="C00000"/>
                </a:solidFill>
              </a:rPr>
              <a:t>Growth</a:t>
            </a:r>
            <a:r>
              <a:rPr lang="en-GB" altLang="fr-FR" dirty="0"/>
              <a:t> + 4.052*</a:t>
            </a:r>
            <a:r>
              <a:rPr lang="en-GB" altLang="fr-FR" dirty="0">
                <a:solidFill>
                  <a:srgbClr val="C00000"/>
                </a:solidFill>
              </a:rPr>
              <a:t>Reserves</a:t>
            </a:r>
            <a:r>
              <a:rPr lang="en-GB" altLang="fr-FR" dirty="0"/>
              <a:t> - 3.990*</a:t>
            </a:r>
            <a:r>
              <a:rPr lang="en-GB" altLang="fr-FR" dirty="0">
                <a:solidFill>
                  <a:srgbClr val="C00000"/>
                </a:solidFill>
              </a:rPr>
              <a:t>Reserves^2</a:t>
            </a:r>
            <a:r>
              <a:rPr lang="en-GB" altLang="fr-FR" dirty="0"/>
              <a:t> + 2.022*</a:t>
            </a:r>
            <a:r>
              <a:rPr lang="en-GB" altLang="fr-FR" dirty="0">
                <a:solidFill>
                  <a:srgbClr val="C00000"/>
                </a:solidFill>
              </a:rPr>
              <a:t>Remittances</a:t>
            </a:r>
            <a:r>
              <a:rPr lang="en-GB" altLang="fr-FR" dirty="0"/>
              <a:t> + 13.520*</a:t>
            </a:r>
            <a:r>
              <a:rPr lang="en-GB" altLang="fr-FR" dirty="0">
                <a:solidFill>
                  <a:srgbClr val="C00000"/>
                </a:solidFill>
              </a:rPr>
              <a:t>World Growth</a:t>
            </a:r>
          </a:p>
        </p:txBody>
      </p:sp>
      <p:sp>
        <p:nvSpPr>
          <p:cNvPr id="9" name="Rectangle 3">
            <a:extLst>
              <a:ext uri="{FF2B5EF4-FFF2-40B4-BE49-F238E27FC236}">
                <a16:creationId xmlns:a16="http://schemas.microsoft.com/office/drawing/2014/main" id="{86F5D761-E8B6-4EC0-AFF0-964AB0B1035C}"/>
              </a:ext>
            </a:extLst>
          </p:cNvPr>
          <p:cNvSpPr txBox="1">
            <a:spLocks noChangeArrowheads="1"/>
          </p:cNvSpPr>
          <p:nvPr/>
        </p:nvSpPr>
        <p:spPr bwMode="auto">
          <a:xfrm>
            <a:off x="1795371" y="3020203"/>
            <a:ext cx="8694496" cy="8945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Font typeface="Wingdings" panose="05000000000000000000" pitchFamily="2" charset="2"/>
              <a:buChar char="q"/>
              <a:defRPr/>
            </a:pPr>
            <a:r>
              <a:rPr lang="en-GB" sz="1600" i="0" dirty="0"/>
              <a:t>Weights: average estimated coefficients across the statistical models. </a:t>
            </a:r>
          </a:p>
          <a:p>
            <a:pPr>
              <a:spcBef>
                <a:spcPts val="600"/>
              </a:spcBef>
              <a:spcAft>
                <a:spcPts val="0"/>
              </a:spcAft>
              <a:buClr>
                <a:srgbClr val="0F5494"/>
              </a:buClr>
              <a:buFont typeface="Wingdings" panose="05000000000000000000" pitchFamily="2" charset="2"/>
              <a:buChar char="q"/>
              <a:defRPr/>
            </a:pPr>
            <a:r>
              <a:rPr lang="en-GB" sz="1600" i="0" dirty="0"/>
              <a:t>Reserves and remittances: scaled by imports and GDP, respectively. </a:t>
            </a:r>
            <a:endParaRPr lang="en-GB" altLang="fr-FR" sz="1600" i="0" dirty="0"/>
          </a:p>
        </p:txBody>
      </p:sp>
      <p:sp>
        <p:nvSpPr>
          <p:cNvPr id="10" name="Rectangle 3">
            <a:extLst>
              <a:ext uri="{FF2B5EF4-FFF2-40B4-BE49-F238E27FC236}">
                <a16:creationId xmlns:a16="http://schemas.microsoft.com/office/drawing/2014/main" id="{EB90D0B3-FE8C-48F5-BD5E-3AEF140AEB17}"/>
              </a:ext>
            </a:extLst>
          </p:cNvPr>
          <p:cNvSpPr txBox="1">
            <a:spLocks noChangeArrowheads="1"/>
          </p:cNvSpPr>
          <p:nvPr/>
        </p:nvSpPr>
        <p:spPr bwMode="auto">
          <a:xfrm>
            <a:off x="1809260" y="3897756"/>
            <a:ext cx="8694496" cy="16644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Font typeface="Wingdings" panose="05000000000000000000" pitchFamily="2" charset="2"/>
              <a:buChar char="q"/>
              <a:defRPr/>
            </a:pPr>
            <a:r>
              <a:rPr lang="en-US" sz="1800" b="1" i="0" dirty="0"/>
              <a:t>Country classification depends upon </a:t>
            </a:r>
            <a:r>
              <a:rPr lang="en-US" sz="1800" b="1" i="0" dirty="0">
                <a:solidFill>
                  <a:srgbClr val="C00000"/>
                </a:solidFill>
              </a:rPr>
              <a:t>other countries’ situation and global factors.</a:t>
            </a:r>
          </a:p>
          <a:p>
            <a:pPr>
              <a:spcBef>
                <a:spcPts val="600"/>
              </a:spcBef>
              <a:spcAft>
                <a:spcPts val="600"/>
              </a:spcAft>
              <a:buClr>
                <a:srgbClr val="0F5494"/>
              </a:buClr>
              <a:buFont typeface="Wingdings" panose="05000000000000000000" pitchFamily="2" charset="2"/>
              <a:buChar char="q"/>
              <a:defRPr/>
            </a:pPr>
            <a:r>
              <a:rPr lang="en-US" sz="1800" b="1" i="0" dirty="0"/>
              <a:t>The CI uses ten years of data </a:t>
            </a:r>
            <a:r>
              <a:rPr lang="en-US" sz="1800" i="0" dirty="0"/>
              <a:t>(5 years of history and 5 years of projections)</a:t>
            </a:r>
            <a:r>
              <a:rPr lang="en-US" sz="1800" b="1" i="0" dirty="0"/>
              <a:t> to smooth out economic cycles and encourage forward-looking policy discussions </a:t>
            </a:r>
            <a:r>
              <a:rPr lang="en-US" sz="1800" i="0" dirty="0"/>
              <a:t>(CPIA, growth, reserves, remittances, world growth)</a:t>
            </a:r>
            <a:r>
              <a:rPr lang="en-US" sz="1800" b="1" i="0" dirty="0"/>
              <a:t>.</a:t>
            </a:r>
          </a:p>
          <a:p>
            <a:pPr>
              <a:spcBef>
                <a:spcPts val="600"/>
              </a:spcBef>
              <a:spcAft>
                <a:spcPts val="600"/>
              </a:spcAft>
              <a:buClr>
                <a:srgbClr val="0F5494"/>
              </a:buClr>
              <a:buFont typeface="Wingdings" panose="05000000000000000000" pitchFamily="2" charset="2"/>
              <a:buChar char="q"/>
              <a:defRPr/>
            </a:pPr>
            <a:endParaRPr lang="en-GB" altLang="fr-FR" sz="1800" b="1" i="0" dirty="0"/>
          </a:p>
        </p:txBody>
      </p:sp>
      <p:cxnSp>
        <p:nvCxnSpPr>
          <p:cNvPr id="11" name="Connecteur droit avec flèche 10">
            <a:extLst>
              <a:ext uri="{FF2B5EF4-FFF2-40B4-BE49-F238E27FC236}">
                <a16:creationId xmlns:a16="http://schemas.microsoft.com/office/drawing/2014/main" id="{6247B772-E69A-4425-9CC5-51625F08AE9A}"/>
              </a:ext>
            </a:extLst>
          </p:cNvPr>
          <p:cNvCxnSpPr>
            <a:cxnSpLocks/>
          </p:cNvCxnSpPr>
          <p:nvPr/>
        </p:nvCxnSpPr>
        <p:spPr bwMode="auto">
          <a:xfrm flipH="1" flipV="1">
            <a:off x="5443376" y="2727949"/>
            <a:ext cx="2127571" cy="1186761"/>
          </a:xfrm>
          <a:prstGeom prst="straightConnector1">
            <a:avLst/>
          </a:prstGeom>
          <a:ln w="19050">
            <a:solidFill>
              <a:srgbClr val="C00000"/>
            </a:solidFill>
            <a:prstDash val="dash"/>
            <a:headEnd type="oval" w="med" len="med"/>
            <a:tailEnd type="triangle" w="lg" len="lg"/>
          </a:ln>
        </p:spPr>
        <p:style>
          <a:lnRef idx="1">
            <a:schemeClr val="accent2"/>
          </a:lnRef>
          <a:fillRef idx="0">
            <a:schemeClr val="accent2"/>
          </a:fillRef>
          <a:effectRef idx="0">
            <a:schemeClr val="accent2"/>
          </a:effectRef>
          <a:fontRef idx="minor">
            <a:schemeClr val="tx1"/>
          </a:fontRef>
        </p:style>
      </p:cxnSp>
      <p:cxnSp>
        <p:nvCxnSpPr>
          <p:cNvPr id="12" name="Connecteur droit avec flèche 11">
            <a:extLst>
              <a:ext uri="{FF2B5EF4-FFF2-40B4-BE49-F238E27FC236}">
                <a16:creationId xmlns:a16="http://schemas.microsoft.com/office/drawing/2014/main" id="{11BF823E-471D-4C37-871B-946B3C2A6B00}"/>
              </a:ext>
            </a:extLst>
          </p:cNvPr>
          <p:cNvCxnSpPr>
            <a:cxnSpLocks/>
          </p:cNvCxnSpPr>
          <p:nvPr/>
        </p:nvCxnSpPr>
        <p:spPr bwMode="auto">
          <a:xfrm flipH="1" flipV="1">
            <a:off x="8692179" y="2723259"/>
            <a:ext cx="927106" cy="1244155"/>
          </a:xfrm>
          <a:prstGeom prst="straightConnector1">
            <a:avLst/>
          </a:prstGeom>
          <a:ln w="19050">
            <a:solidFill>
              <a:srgbClr val="C00000"/>
            </a:solidFill>
            <a:prstDash val="dash"/>
            <a:headEnd type="oval" w="med" len="med"/>
            <a:tailEnd type="triangle" w="lg" len="lg"/>
          </a:ln>
        </p:spPr>
        <p:style>
          <a:lnRef idx="1">
            <a:schemeClr val="accent2"/>
          </a:lnRef>
          <a:fillRef idx="0">
            <a:schemeClr val="accent2"/>
          </a:fillRef>
          <a:effectRef idx="0">
            <a:schemeClr val="accent2"/>
          </a:effectRef>
          <a:fontRef idx="minor">
            <a:schemeClr val="tx1"/>
          </a:fontRef>
        </p:style>
      </p:cxnSp>
      <p:sp>
        <p:nvSpPr>
          <p:cNvPr id="14" name="Rectangle 3">
            <a:extLst>
              <a:ext uri="{FF2B5EF4-FFF2-40B4-BE49-F238E27FC236}">
                <a16:creationId xmlns:a16="http://schemas.microsoft.com/office/drawing/2014/main" id="{2472DB11-5FCE-49A6-987E-12569F938B82}"/>
              </a:ext>
            </a:extLst>
          </p:cNvPr>
          <p:cNvSpPr txBox="1">
            <a:spLocks noChangeArrowheads="1"/>
          </p:cNvSpPr>
          <p:nvPr/>
        </p:nvSpPr>
        <p:spPr bwMode="auto">
          <a:xfrm>
            <a:off x="1848708" y="5748651"/>
            <a:ext cx="8694496" cy="435339"/>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defRPr/>
            </a:pPr>
            <a:r>
              <a:rPr lang="en-US" sz="2000" b="1" i="0" dirty="0"/>
              <a:t>Debt carrying capacity rating : </a:t>
            </a:r>
            <a:r>
              <a:rPr lang="en-US" sz="2000" b="1" i="0" cap="all" dirty="0">
                <a:solidFill>
                  <a:srgbClr val="FF0000"/>
                </a:solidFill>
              </a:rPr>
              <a:t>weak</a:t>
            </a:r>
            <a:r>
              <a:rPr lang="en-US" sz="2000" b="1" i="0" dirty="0"/>
              <a:t> – </a:t>
            </a:r>
            <a:r>
              <a:rPr lang="en-US" sz="2000" b="1" i="0" cap="all" dirty="0">
                <a:solidFill>
                  <a:srgbClr val="FFC000"/>
                </a:solidFill>
              </a:rPr>
              <a:t>medium</a:t>
            </a:r>
            <a:r>
              <a:rPr lang="en-US" sz="2000" b="1" i="0" dirty="0"/>
              <a:t> – </a:t>
            </a:r>
            <a:r>
              <a:rPr lang="en-US" sz="2000" b="1" i="0" cap="all" dirty="0">
                <a:solidFill>
                  <a:srgbClr val="00B050"/>
                </a:solidFill>
              </a:rPr>
              <a:t>strong</a:t>
            </a:r>
            <a:r>
              <a:rPr lang="en-US" sz="2000" b="1" i="0" dirty="0">
                <a:solidFill>
                  <a:srgbClr val="00B050"/>
                </a:solidFill>
              </a:rPr>
              <a:t> </a:t>
            </a:r>
          </a:p>
        </p:txBody>
      </p:sp>
    </p:spTree>
    <p:extLst>
      <p:ext uri="{BB962C8B-B14F-4D97-AF65-F5344CB8AC3E}">
        <p14:creationId xmlns:p14="http://schemas.microsoft.com/office/powerpoint/2010/main" val="1630248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15</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CPIA index </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8" name="Rectangle 3">
            <a:extLst>
              <a:ext uri="{FF2B5EF4-FFF2-40B4-BE49-F238E27FC236}">
                <a16:creationId xmlns:a16="http://schemas.microsoft.com/office/drawing/2014/main" id="{79D5A85C-741A-4AE1-B25F-F841AE9089E0}"/>
              </a:ext>
            </a:extLst>
          </p:cNvPr>
          <p:cNvSpPr txBox="1">
            <a:spLocks noChangeArrowheads="1"/>
          </p:cNvSpPr>
          <p:nvPr/>
        </p:nvSpPr>
        <p:spPr bwMode="auto">
          <a:xfrm>
            <a:off x="838200" y="2264712"/>
            <a:ext cx="8694496" cy="7871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600"/>
              </a:spcAft>
              <a:buClr>
                <a:srgbClr val="0F5494"/>
              </a:buClr>
              <a:buSzPct val="73000"/>
              <a:buFont typeface="Wingdings" panose="05000000000000000000" pitchFamily="2" charset="2"/>
              <a:buChar char="q"/>
              <a:defRPr/>
            </a:pPr>
            <a:r>
              <a:rPr lang="en-GB" sz="2000" b="1" i="0" dirty="0">
                <a:solidFill>
                  <a:srgbClr val="C00000"/>
                </a:solidFill>
              </a:rPr>
              <a:t>Country Policy and Institutional Assessment (16 indicators)</a:t>
            </a:r>
          </a:p>
          <a:p>
            <a:pPr marL="536575" lvl="1" indent="-177800">
              <a:spcBef>
                <a:spcPts val="600"/>
              </a:spcBef>
              <a:spcAft>
                <a:spcPts val="600"/>
              </a:spcAft>
              <a:buClr>
                <a:srgbClr val="0F5494"/>
              </a:buClr>
              <a:buSzPct val="73000"/>
              <a:buFont typeface="Wingdings" panose="05000000000000000000" pitchFamily="2" charset="2"/>
              <a:buChar char="§"/>
              <a:defRPr/>
            </a:pPr>
            <a:r>
              <a:rPr lang="en-GB" sz="1800" dirty="0"/>
              <a:t>Economic management. </a:t>
            </a:r>
          </a:p>
          <a:p>
            <a:pPr marL="536575" lvl="1" indent="-177800">
              <a:spcBef>
                <a:spcPts val="600"/>
              </a:spcBef>
              <a:spcAft>
                <a:spcPts val="600"/>
              </a:spcAft>
              <a:buClr>
                <a:srgbClr val="0F5494"/>
              </a:buClr>
              <a:buSzPct val="73000"/>
              <a:buFont typeface="Wingdings" panose="05000000000000000000" pitchFamily="2" charset="2"/>
              <a:buChar char="§"/>
              <a:defRPr/>
            </a:pPr>
            <a:r>
              <a:rPr lang="en-GB" sz="1800" dirty="0"/>
              <a:t>Structural policies. </a:t>
            </a:r>
          </a:p>
          <a:p>
            <a:pPr marL="536575" lvl="1" indent="-177800">
              <a:spcBef>
                <a:spcPts val="600"/>
              </a:spcBef>
              <a:spcAft>
                <a:spcPts val="600"/>
              </a:spcAft>
              <a:buClr>
                <a:srgbClr val="0F5494"/>
              </a:buClr>
              <a:buSzPct val="73000"/>
              <a:buFont typeface="Wingdings" panose="05000000000000000000" pitchFamily="2" charset="2"/>
              <a:buChar char="§"/>
              <a:defRPr/>
            </a:pPr>
            <a:r>
              <a:rPr lang="en-GB" sz="1800" dirty="0"/>
              <a:t>Policies for social inclusion and equity. </a:t>
            </a:r>
          </a:p>
          <a:p>
            <a:pPr marL="536575" lvl="1" indent="-177800">
              <a:spcBef>
                <a:spcPts val="600"/>
              </a:spcBef>
              <a:spcAft>
                <a:spcPts val="600"/>
              </a:spcAft>
              <a:buClr>
                <a:srgbClr val="0F5494"/>
              </a:buClr>
              <a:buSzPct val="73000"/>
              <a:buFont typeface="Wingdings" panose="05000000000000000000" pitchFamily="2" charset="2"/>
              <a:buChar char="§"/>
              <a:defRPr/>
            </a:pPr>
            <a:r>
              <a:rPr lang="en-GB" sz="1800" dirty="0"/>
              <a:t>Public sector management and institutions. </a:t>
            </a:r>
          </a:p>
          <a:p>
            <a:pPr>
              <a:spcBef>
                <a:spcPts val="600"/>
              </a:spcBef>
              <a:spcAft>
                <a:spcPts val="600"/>
              </a:spcAft>
              <a:buClr>
                <a:srgbClr val="0F5494"/>
              </a:buClr>
              <a:buSzPct val="73000"/>
              <a:buFont typeface="Wingdings" panose="05000000000000000000" pitchFamily="2" charset="2"/>
              <a:buChar char="q"/>
              <a:defRPr/>
            </a:pPr>
            <a:endParaRPr lang="en-GB" sz="2000" b="1" i="0" dirty="0"/>
          </a:p>
        </p:txBody>
      </p:sp>
      <p:sp>
        <p:nvSpPr>
          <p:cNvPr id="9" name="Rectangle 8">
            <a:extLst>
              <a:ext uri="{FF2B5EF4-FFF2-40B4-BE49-F238E27FC236}">
                <a16:creationId xmlns:a16="http://schemas.microsoft.com/office/drawing/2014/main" id="{FCF250D8-9345-438D-87D8-AA9A42B1DF6C}"/>
              </a:ext>
            </a:extLst>
          </p:cNvPr>
          <p:cNvSpPr/>
          <p:nvPr/>
        </p:nvSpPr>
        <p:spPr>
          <a:xfrm>
            <a:off x="1311275" y="4960181"/>
            <a:ext cx="8694496" cy="707886"/>
          </a:xfrm>
          <a:prstGeom prst="rect">
            <a:avLst/>
          </a:prstGeom>
        </p:spPr>
        <p:txBody>
          <a:bodyPr wrap="square">
            <a:spAutoFit/>
          </a:bodyPr>
          <a:lstStyle/>
          <a:p>
            <a:pPr algn="ctr">
              <a:defRPr/>
            </a:pPr>
            <a:r>
              <a:rPr lang="en-GB" sz="2000" b="1" dirty="0">
                <a:solidFill>
                  <a:srgbClr val="C00000"/>
                </a:solidFill>
                <a:latin typeface="+mn-lt"/>
              </a:rPr>
              <a:t>Annually compiled by the WB </a:t>
            </a:r>
            <a:br>
              <a:rPr lang="en-GB" sz="2000" b="1" dirty="0">
                <a:solidFill>
                  <a:srgbClr val="C00000"/>
                </a:solidFill>
                <a:latin typeface="+mn-lt"/>
              </a:rPr>
            </a:br>
            <a:r>
              <a:rPr lang="en-GB" sz="2000" b="1" dirty="0">
                <a:solidFill>
                  <a:srgbClr val="C00000"/>
                </a:solidFill>
                <a:latin typeface="+mn-lt"/>
              </a:rPr>
              <a:t>for IDA-eligible countries. </a:t>
            </a:r>
          </a:p>
        </p:txBody>
      </p:sp>
    </p:spTree>
    <p:extLst>
      <p:ext uri="{BB962C8B-B14F-4D97-AF65-F5344CB8AC3E}">
        <p14:creationId xmlns:p14="http://schemas.microsoft.com/office/powerpoint/2010/main" val="836272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16</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Main features of a DSF: key role of macroeconomic framework</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pSp>
        <p:nvGrpSpPr>
          <p:cNvPr id="8" name="Groupe 7">
            <a:extLst>
              <a:ext uri="{FF2B5EF4-FFF2-40B4-BE49-F238E27FC236}">
                <a16:creationId xmlns:a16="http://schemas.microsoft.com/office/drawing/2014/main" id="{C3450E9C-175B-48E9-9CA9-FBF4CE34656D}"/>
              </a:ext>
            </a:extLst>
          </p:cNvPr>
          <p:cNvGrpSpPr/>
          <p:nvPr/>
        </p:nvGrpSpPr>
        <p:grpSpPr>
          <a:xfrm>
            <a:off x="980704" y="2861049"/>
            <a:ext cx="2790461" cy="972000"/>
            <a:chOff x="539637" y="2861049"/>
            <a:chExt cx="2790461" cy="972000"/>
          </a:xfrm>
        </p:grpSpPr>
        <p:cxnSp>
          <p:nvCxnSpPr>
            <p:cNvPr id="9" name="Connecteur droit avec flèche 8">
              <a:extLst>
                <a:ext uri="{FF2B5EF4-FFF2-40B4-BE49-F238E27FC236}">
                  <a16:creationId xmlns:a16="http://schemas.microsoft.com/office/drawing/2014/main" id="{1D3411D8-7B79-4EBB-97CB-C0FA2D9B84FB}"/>
                </a:ext>
              </a:extLst>
            </p:cNvPr>
            <p:cNvCxnSpPr/>
            <p:nvPr/>
          </p:nvCxnSpPr>
          <p:spPr bwMode="auto">
            <a:xfrm>
              <a:off x="2699792" y="3347049"/>
              <a:ext cx="630306" cy="0"/>
            </a:xfrm>
            <a:prstGeom prst="straightConnector1">
              <a:avLst/>
            </a:prstGeom>
            <a:noFill/>
            <a:ln w="38100" cap="flat" cmpd="sng" algn="ctr">
              <a:solidFill>
                <a:srgbClr val="0F5494"/>
              </a:solidFill>
              <a:prstDash val="solid"/>
              <a:round/>
              <a:headEnd type="none" w="med" len="med"/>
              <a:tailEnd type="triangle" w="lg" len="lg"/>
            </a:ln>
            <a:effectLst/>
          </p:spPr>
        </p:cxnSp>
        <p:sp>
          <p:nvSpPr>
            <p:cNvPr id="11" name="ZoneTexte 11">
              <a:extLst>
                <a:ext uri="{FF2B5EF4-FFF2-40B4-BE49-F238E27FC236}">
                  <a16:creationId xmlns:a16="http://schemas.microsoft.com/office/drawing/2014/main" id="{2083B17D-0A2F-482D-B7B4-82C4EEB7126C}"/>
                </a:ext>
              </a:extLst>
            </p:cNvPr>
            <p:cNvSpPr txBox="1">
              <a:spLocks noChangeArrowheads="1"/>
            </p:cNvSpPr>
            <p:nvPr/>
          </p:nvSpPr>
          <p:spPr bwMode="auto">
            <a:xfrm>
              <a:off x="539637" y="2861049"/>
              <a:ext cx="2412000" cy="972000"/>
            </a:xfrm>
            <a:prstGeom prst="rect">
              <a:avLst/>
            </a:prstGeom>
            <a:solidFill>
              <a:srgbClr val="339649"/>
            </a:solidFill>
            <a:ln>
              <a:noFill/>
            </a:ln>
          </p:spPr>
          <p:txBody>
            <a:bodyPr wrap="square" anchor="ct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ts val="600"/>
                </a:spcBef>
                <a:spcAft>
                  <a:spcPts val="600"/>
                </a:spcAft>
                <a:buClrTx/>
                <a:buNone/>
                <a:defRPr/>
              </a:pPr>
              <a:r>
                <a:rPr lang="en-US" sz="1600" b="1" i="0" dirty="0">
                  <a:solidFill>
                    <a:schemeClr val="bg1"/>
                  </a:solidFill>
                  <a:latin typeface="+mn-lt"/>
                </a:rPr>
                <a:t>Macroeconomic projections and assumptions </a:t>
              </a:r>
            </a:p>
          </p:txBody>
        </p:sp>
      </p:grpSp>
      <p:grpSp>
        <p:nvGrpSpPr>
          <p:cNvPr id="12" name="Groupe 11">
            <a:extLst>
              <a:ext uri="{FF2B5EF4-FFF2-40B4-BE49-F238E27FC236}">
                <a16:creationId xmlns:a16="http://schemas.microsoft.com/office/drawing/2014/main" id="{0310984D-4F1C-46D5-BD78-20EE35D3D2CF}"/>
              </a:ext>
            </a:extLst>
          </p:cNvPr>
          <p:cNvGrpSpPr/>
          <p:nvPr/>
        </p:nvGrpSpPr>
        <p:grpSpPr>
          <a:xfrm>
            <a:off x="3867975" y="2861049"/>
            <a:ext cx="2826078" cy="972000"/>
            <a:chOff x="3330098" y="2861049"/>
            <a:chExt cx="2826078" cy="972000"/>
          </a:xfrm>
        </p:grpSpPr>
        <p:cxnSp>
          <p:nvCxnSpPr>
            <p:cNvPr id="13" name="Connecteur droit avec flèche 12">
              <a:extLst>
                <a:ext uri="{FF2B5EF4-FFF2-40B4-BE49-F238E27FC236}">
                  <a16:creationId xmlns:a16="http://schemas.microsoft.com/office/drawing/2014/main" id="{CF0E4705-1608-43E0-AA75-1DA620F3621F}"/>
                </a:ext>
              </a:extLst>
            </p:cNvPr>
            <p:cNvCxnSpPr/>
            <p:nvPr/>
          </p:nvCxnSpPr>
          <p:spPr bwMode="auto">
            <a:xfrm>
              <a:off x="5525870" y="3347049"/>
              <a:ext cx="630306" cy="0"/>
            </a:xfrm>
            <a:prstGeom prst="straightConnector1">
              <a:avLst/>
            </a:prstGeom>
            <a:noFill/>
            <a:ln w="38100" cap="flat" cmpd="sng" algn="ctr">
              <a:solidFill>
                <a:srgbClr val="0F5494"/>
              </a:solidFill>
              <a:prstDash val="solid"/>
              <a:round/>
              <a:headEnd type="none" w="med" len="med"/>
              <a:tailEnd type="triangle" w="lg" len="lg"/>
            </a:ln>
            <a:effectLst/>
          </p:spPr>
        </p:cxnSp>
        <p:sp>
          <p:nvSpPr>
            <p:cNvPr id="14" name="ZoneTexte 11">
              <a:extLst>
                <a:ext uri="{FF2B5EF4-FFF2-40B4-BE49-F238E27FC236}">
                  <a16:creationId xmlns:a16="http://schemas.microsoft.com/office/drawing/2014/main" id="{4D0D0FFB-36F5-4D47-A839-A57DDD6C37CC}"/>
                </a:ext>
              </a:extLst>
            </p:cNvPr>
            <p:cNvSpPr txBox="1">
              <a:spLocks noChangeArrowheads="1"/>
            </p:cNvSpPr>
            <p:nvPr/>
          </p:nvSpPr>
          <p:spPr bwMode="auto">
            <a:xfrm>
              <a:off x="3330098" y="2861049"/>
              <a:ext cx="2412000" cy="972000"/>
            </a:xfrm>
            <a:prstGeom prst="rect">
              <a:avLst/>
            </a:prstGeom>
            <a:solidFill>
              <a:srgbClr val="FFFF00"/>
            </a:solidFill>
            <a:ln>
              <a:noFill/>
            </a:ln>
          </p:spPr>
          <p:txBody>
            <a:bodyPr wrap="square" anchor="ct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defTabSz="940684">
                <a:lnSpc>
                  <a:spcPct val="90000"/>
                </a:lnSpc>
                <a:spcBef>
                  <a:spcPts val="600"/>
                </a:spcBef>
                <a:spcAft>
                  <a:spcPts val="600"/>
                </a:spcAft>
                <a:buClrTx/>
                <a:buNone/>
                <a:defRPr/>
              </a:pPr>
              <a:r>
                <a:rPr lang="en-US" sz="1600" b="1" i="0" dirty="0">
                  <a:latin typeface="+mn-lt"/>
                </a:rPr>
                <a:t>LIC DSA template</a:t>
              </a:r>
            </a:p>
          </p:txBody>
        </p:sp>
      </p:grpSp>
      <p:sp>
        <p:nvSpPr>
          <p:cNvPr id="15" name="ZoneTexte 11">
            <a:extLst>
              <a:ext uri="{FF2B5EF4-FFF2-40B4-BE49-F238E27FC236}">
                <a16:creationId xmlns:a16="http://schemas.microsoft.com/office/drawing/2014/main" id="{965FBE81-0EBE-4008-BCB5-30129C9F9BC2}"/>
              </a:ext>
            </a:extLst>
          </p:cNvPr>
          <p:cNvSpPr txBox="1">
            <a:spLocks noChangeArrowheads="1"/>
          </p:cNvSpPr>
          <p:nvPr/>
        </p:nvSpPr>
        <p:spPr bwMode="auto">
          <a:xfrm>
            <a:off x="6823145" y="2861049"/>
            <a:ext cx="2412000" cy="972000"/>
          </a:xfrm>
          <a:prstGeom prst="rect">
            <a:avLst/>
          </a:prstGeom>
          <a:solidFill>
            <a:srgbClr val="F5823C"/>
          </a:solidFill>
          <a:ln>
            <a:noFill/>
          </a:ln>
        </p:spPr>
        <p:txBody>
          <a:bodyPr wrap="square" anchor="ct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defTabSz="940684">
              <a:lnSpc>
                <a:spcPct val="90000"/>
              </a:lnSpc>
              <a:spcBef>
                <a:spcPts val="600"/>
              </a:spcBef>
              <a:spcAft>
                <a:spcPts val="600"/>
              </a:spcAft>
              <a:buClrTx/>
              <a:buNone/>
              <a:defRPr/>
            </a:pPr>
            <a:r>
              <a:rPr lang="en-US" sz="1600" b="1" i="0" dirty="0">
                <a:solidFill>
                  <a:schemeClr val="bg1"/>
                </a:solidFill>
                <a:latin typeface="+mn-lt"/>
              </a:rPr>
              <a:t>Risk assessment</a:t>
            </a:r>
          </a:p>
        </p:txBody>
      </p:sp>
      <p:sp>
        <p:nvSpPr>
          <p:cNvPr id="16" name="Rectangle 3">
            <a:extLst>
              <a:ext uri="{FF2B5EF4-FFF2-40B4-BE49-F238E27FC236}">
                <a16:creationId xmlns:a16="http://schemas.microsoft.com/office/drawing/2014/main" id="{06ABAF0D-C43D-4679-B523-F06F4AB1351B}"/>
              </a:ext>
            </a:extLst>
          </p:cNvPr>
          <p:cNvSpPr txBox="1">
            <a:spLocks noChangeArrowheads="1"/>
          </p:cNvSpPr>
          <p:nvPr/>
        </p:nvSpPr>
        <p:spPr bwMode="auto">
          <a:xfrm>
            <a:off x="913239" y="4437112"/>
            <a:ext cx="8694496" cy="14352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42900" lvl="1" indent="-342900">
              <a:spcBef>
                <a:spcPts val="600"/>
              </a:spcBef>
              <a:spcAft>
                <a:spcPts val="0"/>
              </a:spcAft>
              <a:buClr>
                <a:srgbClr val="0F5494"/>
              </a:buClr>
              <a:buSzPct val="73000"/>
              <a:buFont typeface="Wingdings" panose="05000000000000000000" pitchFamily="2" charset="2"/>
              <a:buChar char="q"/>
              <a:defRPr/>
            </a:pPr>
            <a:r>
              <a:rPr lang="en-US" altLang="fr-FR" dirty="0"/>
              <a:t>Realistic.  </a:t>
            </a:r>
          </a:p>
          <a:p>
            <a:pPr marL="342900" lvl="1" indent="-342900">
              <a:spcBef>
                <a:spcPts val="600"/>
              </a:spcBef>
              <a:spcAft>
                <a:spcPts val="0"/>
              </a:spcAft>
              <a:buClr>
                <a:srgbClr val="0F5494"/>
              </a:buClr>
              <a:buSzPct val="73000"/>
              <a:buFont typeface="Wingdings" panose="05000000000000000000" pitchFamily="2" charset="2"/>
              <a:buChar char="q"/>
              <a:defRPr/>
            </a:pPr>
            <a:r>
              <a:rPr lang="en-US" altLang="fr-FR" dirty="0"/>
              <a:t>Must reflect the policies of the country authorities. </a:t>
            </a:r>
          </a:p>
          <a:p>
            <a:pPr marL="342900" lvl="1" indent="-342900">
              <a:spcBef>
                <a:spcPts val="600"/>
              </a:spcBef>
              <a:spcAft>
                <a:spcPts val="0"/>
              </a:spcAft>
              <a:buClr>
                <a:srgbClr val="0F5494"/>
              </a:buClr>
              <a:buSzPct val="73000"/>
              <a:buFont typeface="Wingdings" panose="05000000000000000000" pitchFamily="2" charset="2"/>
              <a:buChar char="q"/>
              <a:defRPr/>
            </a:pPr>
            <a:r>
              <a:rPr lang="en-US" altLang="fr-FR" dirty="0"/>
              <a:t>Stress tests customized: consistent with the specific shocks facing a country. </a:t>
            </a:r>
            <a:endParaRPr lang="en-GB" b="1" i="0" dirty="0"/>
          </a:p>
        </p:txBody>
      </p:sp>
    </p:spTree>
    <p:extLst>
      <p:ext uri="{BB962C8B-B14F-4D97-AF65-F5344CB8AC3E}">
        <p14:creationId xmlns:p14="http://schemas.microsoft.com/office/powerpoint/2010/main" val="4291706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17</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Main features of a DSF: assessment of the overall risk of debt distress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pSp>
        <p:nvGrpSpPr>
          <p:cNvPr id="17" name="Groupe 16">
            <a:extLst>
              <a:ext uri="{FF2B5EF4-FFF2-40B4-BE49-F238E27FC236}">
                <a16:creationId xmlns:a16="http://schemas.microsoft.com/office/drawing/2014/main" id="{E5F03CB4-B0E3-433A-9277-49B8D3322ABE}"/>
              </a:ext>
            </a:extLst>
          </p:cNvPr>
          <p:cNvGrpSpPr/>
          <p:nvPr/>
        </p:nvGrpSpPr>
        <p:grpSpPr>
          <a:xfrm>
            <a:off x="1597971" y="2207384"/>
            <a:ext cx="7848872" cy="3912467"/>
            <a:chOff x="467544" y="2540869"/>
            <a:chExt cx="7848872" cy="3912467"/>
          </a:xfrm>
        </p:grpSpPr>
        <p:sp>
          <p:nvSpPr>
            <p:cNvPr id="18" name="Rectangle 17">
              <a:extLst>
                <a:ext uri="{FF2B5EF4-FFF2-40B4-BE49-F238E27FC236}">
                  <a16:creationId xmlns:a16="http://schemas.microsoft.com/office/drawing/2014/main" id="{977D4EE7-FA81-49BF-B96D-90408B879906}"/>
                </a:ext>
              </a:extLst>
            </p:cNvPr>
            <p:cNvSpPr/>
            <p:nvPr/>
          </p:nvSpPr>
          <p:spPr bwMode="auto">
            <a:xfrm>
              <a:off x="1187624" y="2540869"/>
              <a:ext cx="7128792" cy="2580860"/>
            </a:xfrm>
            <a:prstGeom prst="rect">
              <a:avLst/>
            </a:prstGeom>
            <a:solidFill>
              <a:srgbClr val="F5823C">
                <a:alpha val="65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mn-lt"/>
              </a:endParaRPr>
            </a:p>
          </p:txBody>
        </p:sp>
        <p:sp>
          <p:nvSpPr>
            <p:cNvPr id="19" name="Rectangle 18">
              <a:extLst>
                <a:ext uri="{FF2B5EF4-FFF2-40B4-BE49-F238E27FC236}">
                  <a16:creationId xmlns:a16="http://schemas.microsoft.com/office/drawing/2014/main" id="{8B9EC76F-2FAD-4CC4-ABD6-7DD4B163FC35}"/>
                </a:ext>
              </a:extLst>
            </p:cNvPr>
            <p:cNvSpPr/>
            <p:nvPr/>
          </p:nvSpPr>
          <p:spPr bwMode="auto">
            <a:xfrm>
              <a:off x="467544" y="3789594"/>
              <a:ext cx="3600400" cy="2663742"/>
            </a:xfrm>
            <a:prstGeom prst="rect">
              <a:avLst/>
            </a:prstGeom>
            <a:solidFill>
              <a:srgbClr val="1FACE0">
                <a:alpha val="65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mn-lt"/>
              </a:endParaRPr>
            </a:p>
          </p:txBody>
        </p:sp>
        <p:sp>
          <p:nvSpPr>
            <p:cNvPr id="20" name="ZoneTexte 19">
              <a:extLst>
                <a:ext uri="{FF2B5EF4-FFF2-40B4-BE49-F238E27FC236}">
                  <a16:creationId xmlns:a16="http://schemas.microsoft.com/office/drawing/2014/main" id="{C8F286A5-4D9F-42AC-A594-317063572F3A}"/>
                </a:ext>
              </a:extLst>
            </p:cNvPr>
            <p:cNvSpPr txBox="1"/>
            <p:nvPr/>
          </p:nvSpPr>
          <p:spPr>
            <a:xfrm rot="16200000">
              <a:off x="-128845" y="4864791"/>
              <a:ext cx="1912858" cy="369332"/>
            </a:xfrm>
            <a:prstGeom prst="rect">
              <a:avLst/>
            </a:prstGeom>
            <a:solidFill>
              <a:srgbClr val="0F5494"/>
            </a:solidFill>
          </p:spPr>
          <p:txBody>
            <a:bodyPr wrap="square" rtlCol="0">
              <a:spAutoFit/>
            </a:bodyPr>
            <a:lstStyle/>
            <a:p>
              <a:pPr algn="ctr"/>
              <a:r>
                <a:rPr lang="en-GB" sz="1800" b="1" cap="all">
                  <a:solidFill>
                    <a:schemeClr val="bg1"/>
                  </a:solidFill>
                  <a:latin typeface="+mn-lt"/>
                </a:rPr>
                <a:t>Public DSA</a:t>
              </a:r>
            </a:p>
          </p:txBody>
        </p:sp>
        <p:sp>
          <p:nvSpPr>
            <p:cNvPr id="21" name="ZoneTexte 20">
              <a:extLst>
                <a:ext uri="{FF2B5EF4-FFF2-40B4-BE49-F238E27FC236}">
                  <a16:creationId xmlns:a16="http://schemas.microsoft.com/office/drawing/2014/main" id="{98F7B2A2-3196-4CDA-9F2A-E90CB0AABFF0}"/>
                </a:ext>
              </a:extLst>
            </p:cNvPr>
            <p:cNvSpPr txBox="1"/>
            <p:nvPr/>
          </p:nvSpPr>
          <p:spPr>
            <a:xfrm>
              <a:off x="4880362" y="2663900"/>
              <a:ext cx="2202904" cy="646331"/>
            </a:xfrm>
            <a:prstGeom prst="rect">
              <a:avLst/>
            </a:prstGeom>
            <a:solidFill>
              <a:srgbClr val="F5823C"/>
            </a:solidFill>
          </p:spPr>
          <p:txBody>
            <a:bodyPr wrap="square" rtlCol="0">
              <a:spAutoFit/>
            </a:bodyPr>
            <a:lstStyle/>
            <a:p>
              <a:pPr algn="ctr"/>
              <a:r>
                <a:rPr lang="en-GB" sz="1800" b="1" cap="all">
                  <a:solidFill>
                    <a:schemeClr val="bg1"/>
                  </a:solidFill>
                  <a:latin typeface="+mn-lt"/>
                </a:rPr>
                <a:t>External </a:t>
              </a:r>
            </a:p>
            <a:p>
              <a:pPr algn="ctr"/>
              <a:r>
                <a:rPr lang="en-GB" sz="1800" b="1" cap="all">
                  <a:solidFill>
                    <a:schemeClr val="bg1"/>
                  </a:solidFill>
                  <a:latin typeface="+mn-lt"/>
                </a:rPr>
                <a:t>DSA</a:t>
              </a:r>
            </a:p>
          </p:txBody>
        </p:sp>
        <p:sp>
          <p:nvSpPr>
            <p:cNvPr id="22" name="Rectangle 21">
              <a:extLst>
                <a:ext uri="{FF2B5EF4-FFF2-40B4-BE49-F238E27FC236}">
                  <a16:creationId xmlns:a16="http://schemas.microsoft.com/office/drawing/2014/main" id="{105BD75E-C5A7-4984-A2C9-2AC264D14E47}"/>
                </a:ext>
              </a:extLst>
            </p:cNvPr>
            <p:cNvSpPr/>
            <p:nvPr/>
          </p:nvSpPr>
          <p:spPr>
            <a:xfrm>
              <a:off x="1479793" y="4128364"/>
              <a:ext cx="2232000" cy="738664"/>
            </a:xfrm>
            <a:prstGeom prst="rect">
              <a:avLst/>
            </a:prstGeom>
            <a:solidFill>
              <a:schemeClr val="tx1">
                <a:lumMod val="65000"/>
                <a:lumOff val="35000"/>
              </a:schemeClr>
            </a:solidFill>
          </p:spPr>
          <p:txBody>
            <a:bodyPr wrap="square" anchor="ctr">
              <a:spAutoFit/>
            </a:bodyPr>
            <a:lstStyle/>
            <a:p>
              <a:pPr lvl="0" algn="ctr"/>
              <a:r>
                <a:rPr lang="en-GB" sz="1400" b="1">
                  <a:solidFill>
                    <a:schemeClr val="bg1"/>
                  </a:solidFill>
                  <a:latin typeface="+mn-lt"/>
                </a:rPr>
                <a:t>Public and publicly guaranteed (PPG) external debt</a:t>
              </a:r>
            </a:p>
          </p:txBody>
        </p:sp>
        <p:sp>
          <p:nvSpPr>
            <p:cNvPr id="23" name="Rectangle 22">
              <a:extLst>
                <a:ext uri="{FF2B5EF4-FFF2-40B4-BE49-F238E27FC236}">
                  <a16:creationId xmlns:a16="http://schemas.microsoft.com/office/drawing/2014/main" id="{04795C68-E376-406F-A852-5EE8C6B60F86}"/>
                </a:ext>
              </a:extLst>
            </p:cNvPr>
            <p:cNvSpPr/>
            <p:nvPr/>
          </p:nvSpPr>
          <p:spPr>
            <a:xfrm>
              <a:off x="4865814" y="4128364"/>
              <a:ext cx="2232000" cy="738664"/>
            </a:xfrm>
            <a:prstGeom prst="rect">
              <a:avLst/>
            </a:prstGeom>
            <a:solidFill>
              <a:schemeClr val="tx1">
                <a:lumMod val="65000"/>
                <a:lumOff val="35000"/>
              </a:schemeClr>
            </a:solidFill>
          </p:spPr>
          <p:txBody>
            <a:bodyPr wrap="square" anchor="ctr">
              <a:spAutoFit/>
            </a:bodyPr>
            <a:lstStyle/>
            <a:p>
              <a:pPr algn="ctr"/>
              <a:r>
                <a:rPr lang="en-GB" sz="1400" b="1">
                  <a:solidFill>
                    <a:schemeClr val="bg1"/>
                  </a:solidFill>
                  <a:latin typeface="+mn-lt"/>
                </a:rPr>
                <a:t>Private external debt </a:t>
              </a:r>
            </a:p>
            <a:p>
              <a:pPr algn="ctr"/>
              <a:r>
                <a:rPr lang="en-GB" sz="1400" b="1">
                  <a:solidFill>
                    <a:schemeClr val="bg1"/>
                  </a:solidFill>
                  <a:latin typeface="+mn-lt"/>
                </a:rPr>
                <a:t>(non-guaranteed)</a:t>
              </a:r>
            </a:p>
          </p:txBody>
        </p:sp>
        <p:sp>
          <p:nvSpPr>
            <p:cNvPr id="24" name="ZoneTexte 6">
              <a:extLst>
                <a:ext uri="{FF2B5EF4-FFF2-40B4-BE49-F238E27FC236}">
                  <a16:creationId xmlns:a16="http://schemas.microsoft.com/office/drawing/2014/main" id="{EF78AEEB-24AB-4E61-A3B5-77858A2D661D}"/>
                </a:ext>
              </a:extLst>
            </p:cNvPr>
            <p:cNvSpPr txBox="1">
              <a:spLocks noChangeArrowheads="1"/>
            </p:cNvSpPr>
            <p:nvPr/>
          </p:nvSpPr>
          <p:spPr bwMode="auto">
            <a:xfrm>
              <a:off x="3843981" y="4174531"/>
              <a:ext cx="957708" cy="646331"/>
            </a:xfrm>
            <a:prstGeom prst="rect">
              <a:avLst/>
            </a:prstGeom>
            <a:noFill/>
            <a:ln>
              <a:noFill/>
            </a:ln>
          </p:spPr>
          <p:txBody>
            <a:bodyPr wrap="square" anchor="ct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GB" altLang="fr-FR" sz="3600" b="1" i="0">
                  <a:solidFill>
                    <a:schemeClr val="tx1">
                      <a:lumMod val="65000"/>
                      <a:lumOff val="35000"/>
                    </a:schemeClr>
                  </a:solidFill>
                  <a:latin typeface="+mn-lt"/>
                </a:rPr>
                <a:t>+</a:t>
              </a:r>
            </a:p>
          </p:txBody>
        </p:sp>
        <p:sp>
          <p:nvSpPr>
            <p:cNvPr id="25" name="Rectangle 24">
              <a:extLst>
                <a:ext uri="{FF2B5EF4-FFF2-40B4-BE49-F238E27FC236}">
                  <a16:creationId xmlns:a16="http://schemas.microsoft.com/office/drawing/2014/main" id="{77FCEB82-FD91-45FF-9BFB-BE237A8553E1}"/>
                </a:ext>
              </a:extLst>
            </p:cNvPr>
            <p:cNvSpPr/>
            <p:nvPr/>
          </p:nvSpPr>
          <p:spPr>
            <a:xfrm>
              <a:off x="1479793" y="5652849"/>
              <a:ext cx="2232000" cy="674031"/>
            </a:xfrm>
            <a:prstGeom prst="rect">
              <a:avLst/>
            </a:prstGeom>
            <a:solidFill>
              <a:schemeClr val="tx1">
                <a:lumMod val="65000"/>
                <a:lumOff val="35000"/>
              </a:schemeClr>
            </a:solidFill>
          </p:spPr>
          <p:txBody>
            <a:bodyPr wrap="square" anchor="ctr">
              <a:spAutoFit/>
            </a:bodyPr>
            <a:lstStyle/>
            <a:p>
              <a:pPr algn="ctr" defTabSz="587927">
                <a:lnSpc>
                  <a:spcPct val="90000"/>
                </a:lnSpc>
                <a:defRPr/>
              </a:pPr>
              <a:r>
                <a:rPr lang="en-GB" sz="1400" b="1">
                  <a:solidFill>
                    <a:schemeClr val="bg1"/>
                  </a:solidFill>
                  <a:latin typeface="+mn-lt"/>
                </a:rPr>
                <a:t>Public </a:t>
              </a:r>
            </a:p>
            <a:p>
              <a:pPr algn="ctr" defTabSz="587927">
                <a:lnSpc>
                  <a:spcPct val="90000"/>
                </a:lnSpc>
                <a:defRPr/>
              </a:pPr>
              <a:r>
                <a:rPr lang="en-GB" sz="1400" b="1">
                  <a:solidFill>
                    <a:schemeClr val="bg1"/>
                  </a:solidFill>
                  <a:latin typeface="+mn-lt"/>
                </a:rPr>
                <a:t>domestic </a:t>
              </a:r>
            </a:p>
            <a:p>
              <a:pPr algn="ctr" defTabSz="587927">
                <a:lnSpc>
                  <a:spcPct val="90000"/>
                </a:lnSpc>
                <a:defRPr/>
              </a:pPr>
              <a:r>
                <a:rPr lang="en-GB" sz="1400" b="1">
                  <a:solidFill>
                    <a:schemeClr val="bg1"/>
                  </a:solidFill>
                  <a:latin typeface="+mn-lt"/>
                </a:rPr>
                <a:t>debt</a:t>
              </a:r>
            </a:p>
          </p:txBody>
        </p:sp>
        <p:sp>
          <p:nvSpPr>
            <p:cNvPr id="26" name="ZoneTexte 6">
              <a:extLst>
                <a:ext uri="{FF2B5EF4-FFF2-40B4-BE49-F238E27FC236}">
                  <a16:creationId xmlns:a16="http://schemas.microsoft.com/office/drawing/2014/main" id="{9B1A11C7-FD6B-49B6-A50E-18C1FEB94E5D}"/>
                </a:ext>
              </a:extLst>
            </p:cNvPr>
            <p:cNvSpPr txBox="1">
              <a:spLocks noChangeArrowheads="1"/>
            </p:cNvSpPr>
            <p:nvPr/>
          </p:nvSpPr>
          <p:spPr bwMode="auto">
            <a:xfrm>
              <a:off x="2116939" y="4873401"/>
              <a:ext cx="957708" cy="646331"/>
            </a:xfrm>
            <a:prstGeom prst="rect">
              <a:avLst/>
            </a:prstGeom>
            <a:noFill/>
            <a:ln>
              <a:noFill/>
            </a:ln>
          </p:spPr>
          <p:txBody>
            <a:bodyPr wrap="square" anchor="ct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GB" altLang="fr-FR" sz="3600" b="1" i="0">
                  <a:solidFill>
                    <a:schemeClr val="tx1">
                      <a:lumMod val="65000"/>
                      <a:lumOff val="35000"/>
                    </a:schemeClr>
                  </a:solidFill>
                  <a:latin typeface="+mn-lt"/>
                </a:rPr>
                <a:t>+</a:t>
              </a:r>
            </a:p>
          </p:txBody>
        </p:sp>
        <p:sp>
          <p:nvSpPr>
            <p:cNvPr id="27" name="Rectangle 26">
              <a:extLst>
                <a:ext uri="{FF2B5EF4-FFF2-40B4-BE49-F238E27FC236}">
                  <a16:creationId xmlns:a16="http://schemas.microsoft.com/office/drawing/2014/main" id="{0B88A7E7-4D62-44ED-8874-D115EB40B375}"/>
                </a:ext>
              </a:extLst>
            </p:cNvPr>
            <p:cNvSpPr/>
            <p:nvPr/>
          </p:nvSpPr>
          <p:spPr>
            <a:xfrm>
              <a:off x="4655324" y="5574366"/>
              <a:ext cx="2652980" cy="830997"/>
            </a:xfrm>
            <a:prstGeom prst="rect">
              <a:avLst/>
            </a:prstGeom>
            <a:solidFill>
              <a:schemeClr val="bg1"/>
            </a:solidFill>
          </p:spPr>
          <p:txBody>
            <a:bodyPr wrap="square" anchor="ctr">
              <a:spAutoFit/>
            </a:bodyPr>
            <a:lstStyle/>
            <a:p>
              <a:pPr algn="ctr">
                <a:defRPr/>
              </a:pPr>
              <a:r>
                <a:rPr lang="en-GB" sz="1600" b="1" cap="all">
                  <a:latin typeface="+mn-lt"/>
                </a:rPr>
                <a:t>Assessment of the overall risk of debt distress</a:t>
              </a:r>
            </a:p>
          </p:txBody>
        </p:sp>
        <p:sp>
          <p:nvSpPr>
            <p:cNvPr id="28" name="Rectangle 27">
              <a:extLst>
                <a:ext uri="{FF2B5EF4-FFF2-40B4-BE49-F238E27FC236}">
                  <a16:creationId xmlns:a16="http://schemas.microsoft.com/office/drawing/2014/main" id="{9B89C5F8-302D-4877-9900-6436E05EF814}"/>
                </a:ext>
              </a:extLst>
            </p:cNvPr>
            <p:cNvSpPr/>
            <p:nvPr/>
          </p:nvSpPr>
          <p:spPr>
            <a:xfrm>
              <a:off x="1408812" y="2695115"/>
              <a:ext cx="2652980" cy="584775"/>
            </a:xfrm>
            <a:prstGeom prst="rect">
              <a:avLst/>
            </a:prstGeom>
            <a:solidFill>
              <a:schemeClr val="bg1">
                <a:alpha val="80000"/>
              </a:schemeClr>
            </a:solidFill>
          </p:spPr>
          <p:txBody>
            <a:bodyPr wrap="square" anchor="ctr">
              <a:spAutoFit/>
            </a:bodyPr>
            <a:lstStyle/>
            <a:p>
              <a:pPr algn="ctr">
                <a:defRPr/>
              </a:pPr>
              <a:r>
                <a:rPr lang="en-GB" sz="1600" b="1" cap="all" dirty="0">
                  <a:solidFill>
                    <a:srgbClr val="C00000"/>
                  </a:solidFill>
                  <a:latin typeface="+mn-lt"/>
                </a:rPr>
                <a:t>External Risk Rating</a:t>
              </a:r>
            </a:p>
          </p:txBody>
        </p:sp>
        <p:cxnSp>
          <p:nvCxnSpPr>
            <p:cNvPr id="29" name="Connecteur droit avec flèche 28">
              <a:extLst>
                <a:ext uri="{FF2B5EF4-FFF2-40B4-BE49-F238E27FC236}">
                  <a16:creationId xmlns:a16="http://schemas.microsoft.com/office/drawing/2014/main" id="{62B8FC88-CE41-42EC-AE0E-398B6ECFE88F}"/>
                </a:ext>
              </a:extLst>
            </p:cNvPr>
            <p:cNvCxnSpPr>
              <a:cxnSpLocks/>
            </p:cNvCxnSpPr>
            <p:nvPr/>
          </p:nvCxnSpPr>
          <p:spPr bwMode="auto">
            <a:xfrm flipV="1">
              <a:off x="2627784" y="3429000"/>
              <a:ext cx="0" cy="615116"/>
            </a:xfrm>
            <a:prstGeom prst="straightConnector1">
              <a:avLst/>
            </a:prstGeom>
            <a:noFill/>
            <a:ln w="41275" cap="flat" cmpd="sng" algn="ctr">
              <a:solidFill>
                <a:srgbClr val="0F5494"/>
              </a:solidFill>
              <a:prstDash val="solid"/>
              <a:round/>
              <a:headEnd type="none" w="med" len="med"/>
              <a:tailEnd type="triangle" w="lg" len="lg"/>
            </a:ln>
            <a:effectLst/>
          </p:spPr>
        </p:cxnSp>
        <p:cxnSp>
          <p:nvCxnSpPr>
            <p:cNvPr id="30" name="Connecteur droit avec flèche 29">
              <a:extLst>
                <a:ext uri="{FF2B5EF4-FFF2-40B4-BE49-F238E27FC236}">
                  <a16:creationId xmlns:a16="http://schemas.microsoft.com/office/drawing/2014/main" id="{4C98DDAC-5060-4AA2-9EB5-C678768DC9E1}"/>
                </a:ext>
              </a:extLst>
            </p:cNvPr>
            <p:cNvCxnSpPr>
              <a:cxnSpLocks/>
            </p:cNvCxnSpPr>
            <p:nvPr/>
          </p:nvCxnSpPr>
          <p:spPr bwMode="auto">
            <a:xfrm>
              <a:off x="3788296" y="6005886"/>
              <a:ext cx="783704" cy="0"/>
            </a:xfrm>
            <a:prstGeom prst="straightConnector1">
              <a:avLst/>
            </a:prstGeom>
            <a:noFill/>
            <a:ln w="41275" cap="flat" cmpd="sng" algn="ctr">
              <a:solidFill>
                <a:srgbClr val="0F5494"/>
              </a:solidFill>
              <a:prstDash val="solid"/>
              <a:round/>
              <a:headEnd type="none" w="med" len="med"/>
              <a:tailEnd type="triangle" w="lg" len="lg"/>
            </a:ln>
            <a:effectLst/>
          </p:spPr>
        </p:cxnSp>
        <p:cxnSp>
          <p:nvCxnSpPr>
            <p:cNvPr id="31" name="Connecteur droit avec flèche 30">
              <a:extLst>
                <a:ext uri="{FF2B5EF4-FFF2-40B4-BE49-F238E27FC236}">
                  <a16:creationId xmlns:a16="http://schemas.microsoft.com/office/drawing/2014/main" id="{97C5B0A8-4A3C-4870-AEF3-9E75C29BB78E}"/>
                </a:ext>
              </a:extLst>
            </p:cNvPr>
            <p:cNvCxnSpPr>
              <a:cxnSpLocks/>
            </p:cNvCxnSpPr>
            <p:nvPr/>
          </p:nvCxnSpPr>
          <p:spPr bwMode="auto">
            <a:xfrm>
              <a:off x="5940152" y="4959605"/>
              <a:ext cx="0" cy="539189"/>
            </a:xfrm>
            <a:prstGeom prst="straightConnector1">
              <a:avLst/>
            </a:prstGeom>
            <a:noFill/>
            <a:ln w="41275" cap="flat" cmpd="sng" algn="ctr">
              <a:solidFill>
                <a:srgbClr val="0F5494"/>
              </a:solidFill>
              <a:prstDash val="solid"/>
              <a:round/>
              <a:headEnd type="none" w="med" len="med"/>
              <a:tailEnd type="triangle" w="lg" len="lg"/>
            </a:ln>
            <a:effectLst/>
          </p:spPr>
        </p:cxnSp>
      </p:grpSp>
    </p:spTree>
    <p:extLst>
      <p:ext uri="{BB962C8B-B14F-4D97-AF65-F5344CB8AC3E}">
        <p14:creationId xmlns:p14="http://schemas.microsoft.com/office/powerpoint/2010/main" val="111977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18</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Main features of a DSF: rating for the risk of external debt distress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pSp>
        <p:nvGrpSpPr>
          <p:cNvPr id="32" name="Groupe 31">
            <a:extLst>
              <a:ext uri="{FF2B5EF4-FFF2-40B4-BE49-F238E27FC236}">
                <a16:creationId xmlns:a16="http://schemas.microsoft.com/office/drawing/2014/main" id="{D5094160-EACA-43C9-888F-DA541751BFF5}"/>
              </a:ext>
            </a:extLst>
          </p:cNvPr>
          <p:cNvGrpSpPr/>
          <p:nvPr/>
        </p:nvGrpSpPr>
        <p:grpSpPr>
          <a:xfrm>
            <a:off x="859276" y="2660983"/>
            <a:ext cx="3316380" cy="2786718"/>
            <a:chOff x="859276" y="2660983"/>
            <a:chExt cx="3316380" cy="2786718"/>
          </a:xfrm>
        </p:grpSpPr>
        <p:sp>
          <p:nvSpPr>
            <p:cNvPr id="33" name="ZoneTexte 32">
              <a:extLst>
                <a:ext uri="{FF2B5EF4-FFF2-40B4-BE49-F238E27FC236}">
                  <a16:creationId xmlns:a16="http://schemas.microsoft.com/office/drawing/2014/main" id="{07276635-77EA-42E3-9244-D49527A2D2D6}"/>
                </a:ext>
              </a:extLst>
            </p:cNvPr>
            <p:cNvSpPr txBox="1"/>
            <p:nvPr/>
          </p:nvSpPr>
          <p:spPr>
            <a:xfrm>
              <a:off x="1475656" y="4727701"/>
              <a:ext cx="2160000" cy="720000"/>
            </a:xfrm>
            <a:prstGeom prst="rect">
              <a:avLst/>
            </a:prstGeom>
            <a:solidFill>
              <a:srgbClr val="0F5494">
                <a:alpha val="70000"/>
              </a:srgbClr>
            </a:solidFill>
          </p:spPr>
          <p:txBody>
            <a:bodyPr wrap="square" rtlCol="0" anchor="ctr">
              <a:spAutoFit/>
            </a:bodyPr>
            <a:lstStyle/>
            <a:p>
              <a:pPr algn="ctr" defTabSz="1048724">
                <a:lnSpc>
                  <a:spcPct val="90000"/>
                </a:lnSpc>
                <a:defRPr/>
              </a:pPr>
              <a:r>
                <a:rPr lang="en-US" sz="1800" b="1" cap="all" dirty="0">
                  <a:solidFill>
                    <a:schemeClr val="bg1"/>
                  </a:solidFill>
                  <a:latin typeface="+mn-lt"/>
                </a:rPr>
                <a:t>Risk Rating</a:t>
              </a:r>
            </a:p>
          </p:txBody>
        </p:sp>
        <p:sp>
          <p:nvSpPr>
            <p:cNvPr id="34" name="ZoneTexte 33">
              <a:extLst>
                <a:ext uri="{FF2B5EF4-FFF2-40B4-BE49-F238E27FC236}">
                  <a16:creationId xmlns:a16="http://schemas.microsoft.com/office/drawing/2014/main" id="{1B2B82F1-983B-4C16-87B8-6BD1611D111D}"/>
                </a:ext>
              </a:extLst>
            </p:cNvPr>
            <p:cNvSpPr txBox="1"/>
            <p:nvPr/>
          </p:nvSpPr>
          <p:spPr>
            <a:xfrm>
              <a:off x="1475656" y="3694342"/>
              <a:ext cx="2160000" cy="720000"/>
            </a:xfrm>
            <a:prstGeom prst="rect">
              <a:avLst/>
            </a:prstGeom>
            <a:solidFill>
              <a:srgbClr val="F5823C"/>
            </a:solidFill>
          </p:spPr>
          <p:txBody>
            <a:bodyPr wrap="square" rtlCol="0" anchor="ctr">
              <a:spAutoFit/>
            </a:bodyPr>
            <a:lstStyle/>
            <a:p>
              <a:pPr algn="ctr" defTabSz="1048724">
                <a:lnSpc>
                  <a:spcPct val="90000"/>
                </a:lnSpc>
                <a:defRPr/>
              </a:pPr>
              <a:r>
                <a:rPr lang="en-US" sz="1800" b="1" cap="all" dirty="0">
                  <a:solidFill>
                    <a:schemeClr val="bg1"/>
                  </a:solidFill>
                  <a:latin typeface="+mn-lt"/>
                </a:rPr>
                <a:t>Thresholds</a:t>
              </a:r>
            </a:p>
          </p:txBody>
        </p:sp>
        <p:sp>
          <p:nvSpPr>
            <p:cNvPr id="35" name="Rectangle 34">
              <a:extLst>
                <a:ext uri="{FF2B5EF4-FFF2-40B4-BE49-F238E27FC236}">
                  <a16:creationId xmlns:a16="http://schemas.microsoft.com/office/drawing/2014/main" id="{E841F68E-8F05-4FA7-9E1A-9368261DBE24}"/>
                </a:ext>
              </a:extLst>
            </p:cNvPr>
            <p:cNvSpPr/>
            <p:nvPr/>
          </p:nvSpPr>
          <p:spPr>
            <a:xfrm>
              <a:off x="1475656" y="2660983"/>
              <a:ext cx="2160000" cy="720000"/>
            </a:xfrm>
            <a:prstGeom prst="rect">
              <a:avLst/>
            </a:prstGeom>
            <a:solidFill>
              <a:schemeClr val="tx1">
                <a:lumMod val="65000"/>
                <a:lumOff val="35000"/>
              </a:schemeClr>
            </a:solidFill>
          </p:spPr>
          <p:txBody>
            <a:bodyPr wrap="square" anchor="ctr">
              <a:spAutoFit/>
            </a:bodyPr>
            <a:lstStyle/>
            <a:p>
              <a:pPr lvl="0" algn="ctr"/>
              <a:r>
                <a:rPr lang="en-US" sz="1800" b="1" cap="all" dirty="0">
                  <a:solidFill>
                    <a:schemeClr val="bg1"/>
                  </a:solidFill>
                  <a:latin typeface="+mn-lt"/>
                </a:rPr>
                <a:t>PPG external debt</a:t>
              </a:r>
            </a:p>
          </p:txBody>
        </p:sp>
        <p:sp>
          <p:nvSpPr>
            <p:cNvPr id="36" name="Forme libre : forme 35">
              <a:extLst>
                <a:ext uri="{FF2B5EF4-FFF2-40B4-BE49-F238E27FC236}">
                  <a16:creationId xmlns:a16="http://schemas.microsoft.com/office/drawing/2014/main" id="{E9E98895-CB03-42F6-87B6-29E9E6495894}"/>
                </a:ext>
              </a:extLst>
            </p:cNvPr>
            <p:cNvSpPr/>
            <p:nvPr/>
          </p:nvSpPr>
          <p:spPr bwMode="auto">
            <a:xfrm>
              <a:off x="859276" y="2971530"/>
              <a:ext cx="540000" cy="1116000"/>
            </a:xfrm>
            <a:custGeom>
              <a:avLst/>
              <a:gdLst>
                <a:gd name="connsiteX0" fmla="*/ 558800 w 619760"/>
                <a:gd name="connsiteY0" fmla="*/ 0 h 1137920"/>
                <a:gd name="connsiteX1" fmla="*/ 0 w 619760"/>
                <a:gd name="connsiteY1" fmla="*/ 0 h 1137920"/>
                <a:gd name="connsiteX2" fmla="*/ 0 w 619760"/>
                <a:gd name="connsiteY2" fmla="*/ 1137920 h 1137920"/>
                <a:gd name="connsiteX3" fmla="*/ 619760 w 619760"/>
                <a:gd name="connsiteY3" fmla="*/ 1127760 h 1137920"/>
                <a:gd name="connsiteX4" fmla="*/ 619760 w 619760"/>
                <a:gd name="connsiteY4" fmla="*/ 1127760 h 1137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760" h="1137920">
                  <a:moveTo>
                    <a:pt x="558800" y="0"/>
                  </a:moveTo>
                  <a:lnTo>
                    <a:pt x="0" y="0"/>
                  </a:lnTo>
                  <a:lnTo>
                    <a:pt x="0" y="1137920"/>
                  </a:lnTo>
                  <a:lnTo>
                    <a:pt x="619760" y="1127760"/>
                  </a:lnTo>
                  <a:lnTo>
                    <a:pt x="619760" y="1127760"/>
                  </a:lnTo>
                </a:path>
              </a:pathLst>
            </a:custGeom>
            <a:solidFill>
              <a:schemeClr val="bg1"/>
            </a:solidFill>
            <a:ln w="38100" cap="flat" cmpd="sng" algn="ctr">
              <a:solidFill>
                <a:srgbClr val="0F5494"/>
              </a:solidFill>
              <a:prstDash val="solid"/>
              <a:round/>
              <a:headEnd type="none" w="med" len="med"/>
              <a:tailEnd type="triangle" w="lg" len="lg"/>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37" name="Forme libre : forme 36">
              <a:extLst>
                <a:ext uri="{FF2B5EF4-FFF2-40B4-BE49-F238E27FC236}">
                  <a16:creationId xmlns:a16="http://schemas.microsoft.com/office/drawing/2014/main" id="{F8F2F4D4-D41A-4E2E-9D97-8C2788FE1409}"/>
                </a:ext>
              </a:extLst>
            </p:cNvPr>
            <p:cNvSpPr/>
            <p:nvPr/>
          </p:nvSpPr>
          <p:spPr bwMode="auto">
            <a:xfrm flipH="1">
              <a:off x="3635656" y="3974318"/>
              <a:ext cx="540000" cy="1116000"/>
            </a:xfrm>
            <a:custGeom>
              <a:avLst/>
              <a:gdLst>
                <a:gd name="connsiteX0" fmla="*/ 558800 w 619760"/>
                <a:gd name="connsiteY0" fmla="*/ 0 h 1137920"/>
                <a:gd name="connsiteX1" fmla="*/ 0 w 619760"/>
                <a:gd name="connsiteY1" fmla="*/ 0 h 1137920"/>
                <a:gd name="connsiteX2" fmla="*/ 0 w 619760"/>
                <a:gd name="connsiteY2" fmla="*/ 1137920 h 1137920"/>
                <a:gd name="connsiteX3" fmla="*/ 619760 w 619760"/>
                <a:gd name="connsiteY3" fmla="*/ 1127760 h 1137920"/>
                <a:gd name="connsiteX4" fmla="*/ 619760 w 619760"/>
                <a:gd name="connsiteY4" fmla="*/ 1127760 h 1137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760" h="1137920">
                  <a:moveTo>
                    <a:pt x="558800" y="0"/>
                  </a:moveTo>
                  <a:lnTo>
                    <a:pt x="0" y="0"/>
                  </a:lnTo>
                  <a:lnTo>
                    <a:pt x="0" y="1137920"/>
                  </a:lnTo>
                  <a:lnTo>
                    <a:pt x="619760" y="1127760"/>
                  </a:lnTo>
                  <a:lnTo>
                    <a:pt x="619760" y="1127760"/>
                  </a:lnTo>
                </a:path>
              </a:pathLst>
            </a:custGeom>
            <a:solidFill>
              <a:schemeClr val="bg1"/>
            </a:solidFill>
            <a:ln w="38100" cap="flat" cmpd="sng" algn="ctr">
              <a:solidFill>
                <a:srgbClr val="0F5494"/>
              </a:solidFill>
              <a:prstDash val="solid"/>
              <a:round/>
              <a:headEnd type="none" w="med" len="med"/>
              <a:tailEnd type="triangle" w="lg" len="lg"/>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grpSp>
      <p:grpSp>
        <p:nvGrpSpPr>
          <p:cNvPr id="38" name="Groupe 37">
            <a:extLst>
              <a:ext uri="{FF2B5EF4-FFF2-40B4-BE49-F238E27FC236}">
                <a16:creationId xmlns:a16="http://schemas.microsoft.com/office/drawing/2014/main" id="{FC75D974-D682-47F0-95B5-A002AD188A12}"/>
              </a:ext>
            </a:extLst>
          </p:cNvPr>
          <p:cNvGrpSpPr/>
          <p:nvPr/>
        </p:nvGrpSpPr>
        <p:grpSpPr>
          <a:xfrm>
            <a:off x="5837802" y="2246072"/>
            <a:ext cx="3689807" cy="3817383"/>
            <a:chOff x="5321433" y="2396684"/>
            <a:chExt cx="3689807" cy="3817383"/>
          </a:xfrm>
        </p:grpSpPr>
        <p:sp>
          <p:nvSpPr>
            <p:cNvPr id="39" name="Title 1">
              <a:extLst>
                <a:ext uri="{FF2B5EF4-FFF2-40B4-BE49-F238E27FC236}">
                  <a16:creationId xmlns:a16="http://schemas.microsoft.com/office/drawing/2014/main" id="{9317B1A1-80B6-470D-89E4-2E09D679559C}"/>
                </a:ext>
              </a:extLst>
            </p:cNvPr>
            <p:cNvSpPr txBox="1">
              <a:spLocks/>
            </p:cNvSpPr>
            <p:nvPr/>
          </p:nvSpPr>
          <p:spPr bwMode="auto">
            <a:xfrm>
              <a:off x="5321433" y="2396684"/>
              <a:ext cx="359781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a:defRPr/>
              </a:pPr>
              <a:r>
                <a:rPr lang="en-US" sz="1800" kern="0" dirty="0"/>
                <a:t>Four ratings for the risk of external debt distress</a:t>
              </a:r>
            </a:p>
          </p:txBody>
        </p:sp>
        <p:sp>
          <p:nvSpPr>
            <p:cNvPr id="40" name="Ellipse 39">
              <a:extLst>
                <a:ext uri="{FF2B5EF4-FFF2-40B4-BE49-F238E27FC236}">
                  <a16:creationId xmlns:a16="http://schemas.microsoft.com/office/drawing/2014/main" id="{AA106FC3-6694-453C-A5EB-B2AC7EF09D39}"/>
                </a:ext>
              </a:extLst>
            </p:cNvPr>
            <p:cNvSpPr/>
            <p:nvPr/>
          </p:nvSpPr>
          <p:spPr bwMode="auto">
            <a:xfrm>
              <a:off x="5583876" y="3428365"/>
              <a:ext cx="540000" cy="540000"/>
            </a:xfrm>
            <a:prstGeom prst="ellipse">
              <a:avLst/>
            </a:prstGeom>
            <a:solidFill>
              <a:srgbClr val="33964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1" name="Ellipse 40">
              <a:extLst>
                <a:ext uri="{FF2B5EF4-FFF2-40B4-BE49-F238E27FC236}">
                  <a16:creationId xmlns:a16="http://schemas.microsoft.com/office/drawing/2014/main" id="{AB49EE07-3BB2-4275-B2CE-BD65E99B5B70}"/>
                </a:ext>
              </a:extLst>
            </p:cNvPr>
            <p:cNvSpPr/>
            <p:nvPr/>
          </p:nvSpPr>
          <p:spPr bwMode="auto">
            <a:xfrm>
              <a:off x="5583876" y="4187701"/>
              <a:ext cx="540000" cy="540000"/>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2" name="Ellipse 41">
              <a:extLst>
                <a:ext uri="{FF2B5EF4-FFF2-40B4-BE49-F238E27FC236}">
                  <a16:creationId xmlns:a16="http://schemas.microsoft.com/office/drawing/2014/main" id="{291CBC2D-C1A0-453F-96E7-3CE1F0E52F82}"/>
                </a:ext>
              </a:extLst>
            </p:cNvPr>
            <p:cNvSpPr/>
            <p:nvPr/>
          </p:nvSpPr>
          <p:spPr bwMode="auto">
            <a:xfrm>
              <a:off x="5583876" y="4948601"/>
              <a:ext cx="540000" cy="540000"/>
            </a:xfrm>
            <a:prstGeom prst="ellipse">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3" name="Ellipse 42">
              <a:extLst>
                <a:ext uri="{FF2B5EF4-FFF2-40B4-BE49-F238E27FC236}">
                  <a16:creationId xmlns:a16="http://schemas.microsoft.com/office/drawing/2014/main" id="{0C41F844-0C50-4849-83B0-4862E2A037FD}"/>
                </a:ext>
              </a:extLst>
            </p:cNvPr>
            <p:cNvSpPr/>
            <p:nvPr/>
          </p:nvSpPr>
          <p:spPr bwMode="auto">
            <a:xfrm>
              <a:off x="5583876" y="5674067"/>
              <a:ext cx="540000" cy="540000"/>
            </a:xfrm>
            <a:prstGeom prst="ellipse">
              <a:avLst/>
            </a:prstGeom>
            <a:solidFill>
              <a:srgbClr val="A4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4" name="Title 1">
              <a:extLst>
                <a:ext uri="{FF2B5EF4-FFF2-40B4-BE49-F238E27FC236}">
                  <a16:creationId xmlns:a16="http://schemas.microsoft.com/office/drawing/2014/main" id="{8A5A3BD9-209F-47F2-A8E6-138001856AC0}"/>
                </a:ext>
              </a:extLst>
            </p:cNvPr>
            <p:cNvSpPr txBox="1">
              <a:spLocks/>
            </p:cNvSpPr>
            <p:nvPr/>
          </p:nvSpPr>
          <p:spPr bwMode="auto">
            <a:xfrm>
              <a:off x="6084168" y="3519792"/>
              <a:ext cx="2915816" cy="35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en-US" sz="1800" kern="0" dirty="0"/>
                <a:t>LOW</a:t>
              </a:r>
            </a:p>
          </p:txBody>
        </p:sp>
        <p:sp>
          <p:nvSpPr>
            <p:cNvPr id="45" name="Title 1">
              <a:extLst>
                <a:ext uri="{FF2B5EF4-FFF2-40B4-BE49-F238E27FC236}">
                  <a16:creationId xmlns:a16="http://schemas.microsoft.com/office/drawing/2014/main" id="{E10B8429-3FD9-4BCB-B48F-CDD0AE1D1074}"/>
                </a:ext>
              </a:extLst>
            </p:cNvPr>
            <p:cNvSpPr txBox="1">
              <a:spLocks/>
            </p:cNvSpPr>
            <p:nvPr/>
          </p:nvSpPr>
          <p:spPr bwMode="auto">
            <a:xfrm>
              <a:off x="6084168" y="4279128"/>
              <a:ext cx="2915816" cy="35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en-US" sz="1800" kern="0" cap="all" dirty="0"/>
                <a:t>Moderate</a:t>
              </a:r>
            </a:p>
          </p:txBody>
        </p:sp>
        <p:sp>
          <p:nvSpPr>
            <p:cNvPr id="46" name="Title 1">
              <a:extLst>
                <a:ext uri="{FF2B5EF4-FFF2-40B4-BE49-F238E27FC236}">
                  <a16:creationId xmlns:a16="http://schemas.microsoft.com/office/drawing/2014/main" id="{847A8D4B-1CAB-46BA-B06C-0B962200AAC2}"/>
                </a:ext>
              </a:extLst>
            </p:cNvPr>
            <p:cNvSpPr txBox="1">
              <a:spLocks/>
            </p:cNvSpPr>
            <p:nvPr/>
          </p:nvSpPr>
          <p:spPr bwMode="auto">
            <a:xfrm>
              <a:off x="6095424" y="5040028"/>
              <a:ext cx="2915816" cy="35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en-US" sz="1800" kern="0" cap="all" dirty="0"/>
                <a:t>High</a:t>
              </a:r>
            </a:p>
          </p:txBody>
        </p:sp>
        <p:sp>
          <p:nvSpPr>
            <p:cNvPr id="47" name="Title 1">
              <a:extLst>
                <a:ext uri="{FF2B5EF4-FFF2-40B4-BE49-F238E27FC236}">
                  <a16:creationId xmlns:a16="http://schemas.microsoft.com/office/drawing/2014/main" id="{4343D6F9-A702-4C95-A66D-1A8719B1142F}"/>
                </a:ext>
              </a:extLst>
            </p:cNvPr>
            <p:cNvSpPr txBox="1">
              <a:spLocks/>
            </p:cNvSpPr>
            <p:nvPr/>
          </p:nvSpPr>
          <p:spPr bwMode="auto">
            <a:xfrm>
              <a:off x="6095424" y="5765494"/>
              <a:ext cx="2915816" cy="35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en-US" sz="1800" kern="0" cap="all" dirty="0"/>
                <a:t>In debt distress</a:t>
              </a:r>
            </a:p>
          </p:txBody>
        </p:sp>
      </p:grpSp>
    </p:spTree>
    <p:extLst>
      <p:ext uri="{BB962C8B-B14F-4D97-AF65-F5344CB8AC3E}">
        <p14:creationId xmlns:p14="http://schemas.microsoft.com/office/powerpoint/2010/main" val="399423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1">
            <a:extLst>
              <a:ext uri="{FF2B5EF4-FFF2-40B4-BE49-F238E27FC236}">
                <a16:creationId xmlns:a16="http://schemas.microsoft.com/office/drawing/2014/main" id="{1642573E-456C-4D3F-893E-6B4CA02183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80" r="3647"/>
          <a:stretch/>
        </p:blipFill>
        <p:spPr>
          <a:xfrm>
            <a:off x="1149585" y="237875"/>
            <a:ext cx="9892830" cy="5711104"/>
          </a:xfrm>
          <a:prstGeom prst="rect">
            <a:avLst/>
          </a:prstGeom>
          <a:ln>
            <a:solidFill>
              <a:srgbClr val="0F5494"/>
            </a:solidFill>
          </a:ln>
          <a:effectLst>
            <a:outerShdw dist="63500" dir="2700000" algn="tl" rotWithShape="0">
              <a:prstClr val="black">
                <a:alpha val="40000"/>
              </a:prstClr>
            </a:outerShdw>
          </a:effectLst>
        </p:spPr>
      </p:pic>
    </p:spTree>
    <p:extLst>
      <p:ext uri="{BB962C8B-B14F-4D97-AF65-F5344CB8AC3E}">
        <p14:creationId xmlns:p14="http://schemas.microsoft.com/office/powerpoint/2010/main" val="324642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Espace réservé du numéro de diapositive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DDF84660-08E9-44EB-A05D-10873C65960C}" type="slidenum">
              <a:rPr lang="en-GB" altLang="en-US" sz="1400" i="0">
                <a:solidFill>
                  <a:srgbClr val="000000"/>
                </a:solidFill>
                <a:latin typeface="Arial" panose="020B0604020202020204" pitchFamily="34" charset="0"/>
              </a:rPr>
              <a:pPr fontAlgn="base">
                <a:spcBef>
                  <a:spcPct val="0"/>
                </a:spcBef>
                <a:spcAft>
                  <a:spcPct val="0"/>
                </a:spcAft>
                <a:buClrTx/>
                <a:buNone/>
              </a:pPr>
              <a:t>2</a:t>
            </a:fld>
            <a:endParaRPr lang="en-GB" altLang="en-US" sz="1400" i="0">
              <a:solidFill>
                <a:srgbClr val="000000"/>
              </a:solidFill>
              <a:latin typeface="Arial" panose="020B0604020202020204" pitchFamily="34" charset="0"/>
            </a:endParaRPr>
          </a:p>
        </p:txBody>
      </p:sp>
      <p:sp>
        <p:nvSpPr>
          <p:cNvPr id="6146" name="Titre 1"/>
          <p:cNvSpPr>
            <a:spLocks noGrp="1"/>
          </p:cNvSpPr>
          <p:nvPr>
            <p:ph type="title"/>
          </p:nvPr>
        </p:nvSpPr>
        <p:spPr/>
        <p:txBody>
          <a:bodyPr/>
          <a:lstStyle/>
          <a:p>
            <a:r>
              <a:rPr lang="en-CA" altLang="en-US" dirty="0"/>
              <a:t>Outline of the Webinar</a:t>
            </a:r>
          </a:p>
        </p:txBody>
      </p:sp>
      <p:sp>
        <p:nvSpPr>
          <p:cNvPr id="6147" name="Espace réservé du contenu 2"/>
          <p:cNvSpPr>
            <a:spLocks noGrp="1"/>
          </p:cNvSpPr>
          <p:nvPr>
            <p:ph idx="4294967295"/>
          </p:nvPr>
        </p:nvSpPr>
        <p:spPr>
          <a:xfrm>
            <a:off x="838200" y="1727604"/>
            <a:ext cx="10515600" cy="3529013"/>
          </a:xfrm>
        </p:spPr>
        <p:txBody>
          <a:bodyPr/>
          <a:lstStyle/>
          <a:p>
            <a:pPr marL="0" indent="0">
              <a:buNone/>
            </a:pPr>
            <a:r>
              <a:rPr lang="en-CA" altLang="en-US" sz="3200" dirty="0">
                <a:solidFill>
                  <a:schemeClr val="accent5"/>
                </a:solidFill>
              </a:rPr>
              <a:t>- </a:t>
            </a:r>
            <a:r>
              <a:rPr lang="en-CA" altLang="en-US" sz="3200" b="1" dirty="0">
                <a:solidFill>
                  <a:schemeClr val="accent5"/>
                </a:solidFill>
              </a:rPr>
              <a:t>Introduction</a:t>
            </a:r>
          </a:p>
          <a:p>
            <a:pPr marL="0" indent="0">
              <a:buNone/>
            </a:pPr>
            <a:r>
              <a:rPr lang="en-CA" altLang="en-US" sz="3200" dirty="0"/>
              <a:t>- Debt-creating capital flows</a:t>
            </a:r>
          </a:p>
          <a:p>
            <a:pPr marL="0" indent="0">
              <a:buNone/>
            </a:pPr>
            <a:r>
              <a:rPr lang="en-CA" altLang="en-US" sz="3200" dirty="0"/>
              <a:t>- IMF and World Bank’s DSF for low-income countries</a:t>
            </a:r>
          </a:p>
          <a:p>
            <a:endParaRPr lang="en-CA" altLang="en-US" sz="3200" dirty="0"/>
          </a:p>
          <a:p>
            <a:endParaRPr lang="en-CA" altLang="en-US" sz="3200" dirty="0"/>
          </a:p>
          <a:p>
            <a:endParaRPr lang="en-CA" altLang="en-US" sz="3200" dirty="0"/>
          </a:p>
        </p:txBody>
      </p:sp>
    </p:spTree>
    <p:extLst>
      <p:ext uri="{BB962C8B-B14F-4D97-AF65-F5344CB8AC3E}">
        <p14:creationId xmlns:p14="http://schemas.microsoft.com/office/powerpoint/2010/main" val="28816697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
            <a:extLst>
              <a:ext uri="{FF2B5EF4-FFF2-40B4-BE49-F238E27FC236}">
                <a16:creationId xmlns:a16="http://schemas.microsoft.com/office/drawing/2014/main" id="{B9D0E9FD-8D0E-4155-B379-96175E9256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27" r="4902" b="2386"/>
          <a:stretch/>
        </p:blipFill>
        <p:spPr bwMode="auto">
          <a:xfrm>
            <a:off x="1035872" y="477735"/>
            <a:ext cx="10603857" cy="5363667"/>
          </a:xfrm>
          <a:prstGeom prst="rect">
            <a:avLst/>
          </a:prstGeom>
          <a:noFill/>
          <a:ln w="9525">
            <a:solidFill>
              <a:srgbClr val="0F5494"/>
            </a:solidFill>
            <a:miter lim="800000"/>
            <a:headEnd/>
            <a:tailEnd/>
          </a:ln>
          <a:effectLst>
            <a:outerShdw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52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21</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Realism of assumptions and projections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7" name="Rectangle 3">
            <a:extLst>
              <a:ext uri="{FF2B5EF4-FFF2-40B4-BE49-F238E27FC236}">
                <a16:creationId xmlns:a16="http://schemas.microsoft.com/office/drawing/2014/main" id="{9090A5C2-4605-45D3-A767-3738BB9C5882}"/>
              </a:ext>
            </a:extLst>
          </p:cNvPr>
          <p:cNvSpPr txBox="1">
            <a:spLocks noChangeArrowheads="1"/>
          </p:cNvSpPr>
          <p:nvPr/>
        </p:nvSpPr>
        <p:spPr bwMode="auto">
          <a:xfrm>
            <a:off x="1795371" y="2201566"/>
            <a:ext cx="8694496" cy="15841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1800" b="1" i="0" dirty="0"/>
              <a:t>Determinants of debt dynamics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3 vintages of debt dynamics: current, past year(5yrs) , forecasts (5yrs ahead).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Are there any breakdown in the determinants of debts dynamics.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Analyses of past forecast errors: contribution of each factor.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Contribution of errors to unexpected changes and revision. </a:t>
            </a:r>
            <a:endParaRPr lang="en-GB" altLang="fr-FR" sz="1800" dirty="0">
              <a:solidFill>
                <a:srgbClr val="C00000"/>
              </a:solidFill>
            </a:endParaRPr>
          </a:p>
        </p:txBody>
      </p:sp>
      <p:sp>
        <p:nvSpPr>
          <p:cNvPr id="10" name="Rectangle 3">
            <a:extLst>
              <a:ext uri="{FF2B5EF4-FFF2-40B4-BE49-F238E27FC236}">
                <a16:creationId xmlns:a16="http://schemas.microsoft.com/office/drawing/2014/main" id="{5531C617-C22C-4A5D-ACDC-3C8C55AEE426}"/>
              </a:ext>
            </a:extLst>
          </p:cNvPr>
          <p:cNvSpPr txBox="1">
            <a:spLocks noChangeArrowheads="1"/>
          </p:cNvSpPr>
          <p:nvPr/>
        </p:nvSpPr>
        <p:spPr bwMode="auto">
          <a:xfrm>
            <a:off x="1763107" y="3937218"/>
            <a:ext cx="8694496" cy="1925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1800" b="1" i="0" dirty="0"/>
              <a:t>Are the projected drivers of growth likely to materialize? What were their respective contribution in the past?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Low/high contribution of growth/interest differential in past debt accumulation?</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Prediction of the real exchange rate should be tighten to realistic assumptions on the current account balance.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t>Realism of fiscal adjustment. </a:t>
            </a:r>
          </a:p>
        </p:txBody>
      </p:sp>
    </p:spTree>
    <p:extLst>
      <p:ext uri="{BB962C8B-B14F-4D97-AF65-F5344CB8AC3E}">
        <p14:creationId xmlns:p14="http://schemas.microsoft.com/office/powerpoint/2010/main" val="273476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22</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Example</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pic>
        <p:nvPicPr>
          <p:cNvPr id="8" name="Espace réservé du contenu 4">
            <a:extLst>
              <a:ext uri="{FF2B5EF4-FFF2-40B4-BE49-F238E27FC236}">
                <a16:creationId xmlns:a16="http://schemas.microsoft.com/office/drawing/2014/main" id="{78AC7A2B-EC22-4AF4-AE8E-29C2A0AD6A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250129" y="2027707"/>
            <a:ext cx="8859838" cy="3888432"/>
          </a:xfrm>
          <a:prstGeom prst="rect">
            <a:avLst/>
          </a:prstGeom>
        </p:spPr>
      </p:pic>
    </p:spTree>
    <p:extLst>
      <p:ext uri="{BB962C8B-B14F-4D97-AF65-F5344CB8AC3E}">
        <p14:creationId xmlns:p14="http://schemas.microsoft.com/office/powerpoint/2010/main" val="329836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23</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External debt and contingent liabilities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8" name="Rectangle 3">
            <a:extLst>
              <a:ext uri="{FF2B5EF4-FFF2-40B4-BE49-F238E27FC236}">
                <a16:creationId xmlns:a16="http://schemas.microsoft.com/office/drawing/2014/main" id="{8D4348CA-D3AB-4D76-9335-ACFBFE308643}"/>
              </a:ext>
            </a:extLst>
          </p:cNvPr>
          <p:cNvSpPr txBox="1">
            <a:spLocks noChangeArrowheads="1"/>
          </p:cNvSpPr>
          <p:nvPr/>
        </p:nvSpPr>
        <p:spPr bwMode="auto">
          <a:xfrm>
            <a:off x="1590976" y="2204864"/>
            <a:ext cx="8694496" cy="15841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2000" b="1" i="0" dirty="0"/>
              <a:t>External Debt </a:t>
            </a:r>
            <a:r>
              <a:rPr lang="en-GB" sz="2000" b="1" i="0" dirty="0">
                <a:sym typeface="Wingdings" panose="05000000000000000000" pitchFamily="2" charset="2"/>
              </a:rPr>
              <a:t>&gt;</a:t>
            </a:r>
            <a:r>
              <a:rPr lang="en-GB" sz="2000" b="1" i="0" dirty="0"/>
              <a:t> Definition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cap="all" dirty="0"/>
              <a:t>Gross TOTAL external debt =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PPG </a:t>
            </a:r>
            <a:r>
              <a:rPr lang="en-GB" sz="1400" b="0" dirty="0">
                <a:sym typeface="Wingdings 2" panose="05020102010507070707" pitchFamily="18" charset="2"/>
              </a:rPr>
              <a:t>(public and publicly guaranteed)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 PNG </a:t>
            </a:r>
            <a:r>
              <a:rPr lang="en-GB" sz="1400" b="0" dirty="0">
                <a:sym typeface="Wingdings 2" panose="05020102010507070707" pitchFamily="18" charset="2"/>
              </a:rPr>
              <a:t>(publicly non-guaranteed)</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 short-term debt </a:t>
            </a:r>
            <a:r>
              <a:rPr lang="en-GB" sz="1400" b="0" dirty="0">
                <a:sym typeface="Wingdings 2" panose="05020102010507070707" pitchFamily="18" charset="2"/>
              </a:rPr>
              <a:t>(public and private)</a:t>
            </a:r>
            <a:endParaRPr lang="en-GB" sz="1400" b="0" dirty="0"/>
          </a:p>
        </p:txBody>
      </p:sp>
      <p:sp>
        <p:nvSpPr>
          <p:cNvPr id="9" name="Rectangle 3">
            <a:extLst>
              <a:ext uri="{FF2B5EF4-FFF2-40B4-BE49-F238E27FC236}">
                <a16:creationId xmlns:a16="http://schemas.microsoft.com/office/drawing/2014/main" id="{C187438B-47FE-4B22-B3B1-C0C736C50F66}"/>
              </a:ext>
            </a:extLst>
          </p:cNvPr>
          <p:cNvSpPr txBox="1">
            <a:spLocks noChangeArrowheads="1"/>
          </p:cNvSpPr>
          <p:nvPr/>
        </p:nvSpPr>
        <p:spPr bwMode="auto">
          <a:xfrm>
            <a:off x="1558705" y="4005064"/>
            <a:ext cx="8694496" cy="2304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2000" b="1" i="0" dirty="0"/>
              <a:t>Contingent Liabilities</a:t>
            </a:r>
            <a:r>
              <a:rPr lang="en-GB" sz="2000" b="1" i="0" dirty="0">
                <a:sym typeface="Wingdings" panose="05000000000000000000" pitchFamily="2" charset="2"/>
              </a:rPr>
              <a:t> &gt;</a:t>
            </a:r>
            <a:r>
              <a:rPr lang="en-GB" sz="2000" b="1" i="0" dirty="0"/>
              <a:t> Definition </a:t>
            </a:r>
          </a:p>
          <a:p>
            <a:pPr marL="536575" lvl="1" indent="-177800">
              <a:spcBef>
                <a:spcPts val="1200"/>
              </a:spcBef>
              <a:spcAft>
                <a:spcPts val="0"/>
              </a:spcAft>
              <a:buClr>
                <a:srgbClr val="0F5494"/>
              </a:buClr>
              <a:buSzPct val="73000"/>
              <a:buFont typeface="Wingdings" panose="05000000000000000000" pitchFamily="2" charset="2"/>
              <a:buChar char="§"/>
              <a:defRPr/>
            </a:pPr>
            <a:r>
              <a:rPr lang="en-GB" sz="1400" cap="all" dirty="0">
                <a:solidFill>
                  <a:srgbClr val="C00000"/>
                </a:solidFill>
              </a:rPr>
              <a:t>Explicit =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Guarantees for borrowing </a:t>
            </a:r>
            <a:r>
              <a:rPr lang="en-GB" sz="1400" b="0" dirty="0">
                <a:sym typeface="Wingdings 2" panose="05020102010507070707" pitchFamily="18" charset="2"/>
              </a:rPr>
              <a:t>(local gvts, private entities, sectoral : agriculture, SME)</a:t>
            </a:r>
            <a:r>
              <a:rPr lang="en-GB" sz="1400" dirty="0">
                <a:sym typeface="Wingdings 2" panose="05020102010507070707" pitchFamily="18" charset="2"/>
              </a:rPr>
              <a:t>.</a:t>
            </a:r>
            <a:r>
              <a:rPr lang="en-GB" sz="1400" b="0" dirty="0">
                <a:sym typeface="Wingdings 2" panose="05020102010507070707" pitchFamily="18" charset="2"/>
              </a:rPr>
              <a:t>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State insurance schemes </a:t>
            </a:r>
            <a:r>
              <a:rPr lang="en-GB" sz="1400" b="0" dirty="0">
                <a:sym typeface="Wingdings 2" panose="05020102010507070707" pitchFamily="18" charset="2"/>
              </a:rPr>
              <a:t>(crop, flood insurances)</a:t>
            </a:r>
            <a:r>
              <a:rPr lang="en-GB" sz="1400" dirty="0">
                <a:sym typeface="Wingdings 2" panose="05020102010507070707" pitchFamily="18" charset="2"/>
              </a:rPr>
              <a:t>.</a:t>
            </a:r>
          </a:p>
          <a:p>
            <a:pPr marL="536575" lvl="1" indent="-177800">
              <a:spcBef>
                <a:spcPts val="1200"/>
              </a:spcBef>
              <a:spcAft>
                <a:spcPts val="0"/>
              </a:spcAft>
              <a:buClr>
                <a:srgbClr val="0F5494"/>
              </a:buClr>
              <a:buSzPct val="73000"/>
              <a:buFont typeface="Wingdings" panose="05000000000000000000" pitchFamily="2" charset="2"/>
              <a:buChar char="§"/>
              <a:defRPr/>
            </a:pPr>
            <a:r>
              <a:rPr lang="en-GB" sz="1400" cap="all" dirty="0">
                <a:solidFill>
                  <a:srgbClr val="C00000"/>
                </a:solidFill>
              </a:rPr>
              <a:t>Implicit = </a:t>
            </a:r>
            <a:r>
              <a:rPr lang="en-GB" sz="1400" dirty="0"/>
              <a:t>Defaults </a:t>
            </a:r>
            <a:r>
              <a:rPr lang="en-GB" sz="1400" b="0" dirty="0"/>
              <a:t>(local gvts, private entities) </a:t>
            </a:r>
            <a:r>
              <a:rPr lang="en-GB" sz="1400" dirty="0"/>
              <a:t>+ Bank failures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Liabilities clean-up in entities privatized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Failure of pension and social security funds</a:t>
            </a:r>
          </a:p>
        </p:txBody>
      </p:sp>
    </p:spTree>
    <p:extLst>
      <p:ext uri="{BB962C8B-B14F-4D97-AF65-F5344CB8AC3E}">
        <p14:creationId xmlns:p14="http://schemas.microsoft.com/office/powerpoint/2010/main" val="8037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24</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PPG total debt </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7" name="Rectangle 3">
            <a:extLst>
              <a:ext uri="{FF2B5EF4-FFF2-40B4-BE49-F238E27FC236}">
                <a16:creationId xmlns:a16="http://schemas.microsoft.com/office/drawing/2014/main" id="{FF5B2D07-6AB3-498F-B789-E84F9F7C9468}"/>
              </a:ext>
            </a:extLst>
          </p:cNvPr>
          <p:cNvSpPr txBox="1">
            <a:spLocks noChangeArrowheads="1"/>
          </p:cNvSpPr>
          <p:nvPr/>
        </p:nvSpPr>
        <p:spPr bwMode="auto">
          <a:xfrm>
            <a:off x="1730827" y="2420888"/>
            <a:ext cx="8694496" cy="28803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1200"/>
              </a:spcAft>
              <a:buClr>
                <a:srgbClr val="0F5494"/>
              </a:buClr>
              <a:buSzPct val="73000"/>
              <a:buFont typeface="Wingdings" panose="05000000000000000000" pitchFamily="2" charset="2"/>
              <a:buChar char="q"/>
              <a:defRPr/>
            </a:pPr>
            <a:r>
              <a:rPr lang="en-GB" sz="2000" b="1" i="0" dirty="0"/>
              <a:t>Total Debt </a:t>
            </a:r>
            <a:r>
              <a:rPr lang="en-GB" sz="2000" b="1" i="0" dirty="0">
                <a:sym typeface="Wingdings" panose="05000000000000000000" pitchFamily="2" charset="2"/>
              </a:rPr>
              <a:t>&gt;</a:t>
            </a:r>
            <a:r>
              <a:rPr lang="en-GB" sz="2000" b="1" i="0" dirty="0"/>
              <a:t> Definition = External PPG + Domestic PPG</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600" cap="all" dirty="0">
                <a:solidFill>
                  <a:srgbClr val="C00000"/>
                </a:solidFill>
              </a:rPr>
              <a:t>Domestic PPG  </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600" dirty="0">
                <a:sym typeface="Wingdings 2" panose="05020102010507070707" pitchFamily="18" charset="2"/>
              </a:rPr>
              <a:t>Payable in domestic currency</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600" dirty="0">
                <a:sym typeface="Wingdings 2" panose="05020102010507070707" pitchFamily="18" charset="2"/>
              </a:rPr>
              <a:t>May include arrears (wage, suppliers)</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600" dirty="0">
                <a:sym typeface="Wingdings 2" panose="05020102010507070707" pitchFamily="18" charset="2"/>
              </a:rPr>
              <a:t>Drivers : budget deficits, domestic interest rates and term structure </a:t>
            </a:r>
          </a:p>
        </p:txBody>
      </p:sp>
    </p:spTree>
    <p:extLst>
      <p:ext uri="{BB962C8B-B14F-4D97-AF65-F5344CB8AC3E}">
        <p14:creationId xmlns:p14="http://schemas.microsoft.com/office/powerpoint/2010/main" val="73377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25</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Indicative thresholds depends on the quality of policies and institutions (CI indicators)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aphicFrame>
        <p:nvGraphicFramePr>
          <p:cNvPr id="6" name="Tableau 5">
            <a:extLst>
              <a:ext uri="{FF2B5EF4-FFF2-40B4-BE49-F238E27FC236}">
                <a16:creationId xmlns:a16="http://schemas.microsoft.com/office/drawing/2014/main" id="{7D289974-0627-4B51-9CC1-0F1AA7A0175E}"/>
              </a:ext>
            </a:extLst>
          </p:cNvPr>
          <p:cNvGraphicFramePr>
            <a:graphicFrameLocks noGrp="1"/>
          </p:cNvGraphicFramePr>
          <p:nvPr>
            <p:extLst>
              <p:ext uri="{D42A27DB-BD31-4B8C-83A1-F6EECF244321}">
                <p14:modId xmlns:p14="http://schemas.microsoft.com/office/powerpoint/2010/main" val="2446423585"/>
              </p:ext>
            </p:extLst>
          </p:nvPr>
        </p:nvGraphicFramePr>
        <p:xfrm>
          <a:off x="494317" y="2116352"/>
          <a:ext cx="5619225" cy="4423190"/>
        </p:xfrm>
        <a:graphic>
          <a:graphicData uri="http://schemas.openxmlformats.org/drawingml/2006/table">
            <a:tbl>
              <a:tblPr firstRow="1" firstCol="1" bandRow="1">
                <a:tableStyleId>{5C22544A-7EE6-4342-B048-85BDC9FD1C3A}</a:tableStyleId>
              </a:tblPr>
              <a:tblGrid>
                <a:gridCol w="1277237">
                  <a:extLst>
                    <a:ext uri="{9D8B030D-6E8A-4147-A177-3AD203B41FA5}">
                      <a16:colId xmlns:a16="http://schemas.microsoft.com/office/drawing/2014/main" val="314737293"/>
                    </a:ext>
                  </a:extLst>
                </a:gridCol>
                <a:gridCol w="1340811">
                  <a:extLst>
                    <a:ext uri="{9D8B030D-6E8A-4147-A177-3AD203B41FA5}">
                      <a16:colId xmlns:a16="http://schemas.microsoft.com/office/drawing/2014/main" val="2373748986"/>
                    </a:ext>
                  </a:extLst>
                </a:gridCol>
                <a:gridCol w="978502">
                  <a:extLst>
                    <a:ext uri="{9D8B030D-6E8A-4147-A177-3AD203B41FA5}">
                      <a16:colId xmlns:a16="http://schemas.microsoft.com/office/drawing/2014/main" val="2629052364"/>
                    </a:ext>
                  </a:extLst>
                </a:gridCol>
                <a:gridCol w="1042077">
                  <a:extLst>
                    <a:ext uri="{9D8B030D-6E8A-4147-A177-3AD203B41FA5}">
                      <a16:colId xmlns:a16="http://schemas.microsoft.com/office/drawing/2014/main" val="786913641"/>
                    </a:ext>
                  </a:extLst>
                </a:gridCol>
                <a:gridCol w="980598">
                  <a:extLst>
                    <a:ext uri="{9D8B030D-6E8A-4147-A177-3AD203B41FA5}">
                      <a16:colId xmlns:a16="http://schemas.microsoft.com/office/drawing/2014/main" val="219600160"/>
                    </a:ext>
                  </a:extLst>
                </a:gridCol>
              </a:tblGrid>
              <a:tr h="461238">
                <a:tc>
                  <a:txBody>
                    <a:bodyPr/>
                    <a:lstStyle/>
                    <a:p>
                      <a:pPr>
                        <a:lnSpc>
                          <a:spcPct val="107000"/>
                        </a:lnSpc>
                        <a:spcAft>
                          <a:spcPts val="0"/>
                        </a:spcAft>
                      </a:pPr>
                      <a:r>
                        <a:rPr lang="en-US"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a:txBody>
                    <a:bodyPr/>
                    <a:lstStyle/>
                    <a:p>
                      <a:pPr>
                        <a:lnSpc>
                          <a:spcPct val="107000"/>
                        </a:lnSpc>
                        <a:spcAft>
                          <a:spcPts val="0"/>
                        </a:spcAft>
                      </a:pPr>
                      <a:r>
                        <a:rPr lang="en-US"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gridSpan="3">
                  <a:txBody>
                    <a:bodyPr/>
                    <a:lstStyle/>
                    <a:p>
                      <a:pPr algn="ctr">
                        <a:lnSpc>
                          <a:spcPct val="107000"/>
                        </a:lnSpc>
                        <a:spcAft>
                          <a:spcPts val="0"/>
                        </a:spcAft>
                      </a:pPr>
                      <a:r>
                        <a:rPr lang="en-US" sz="1400" dirty="0">
                          <a:effectLst/>
                          <a:latin typeface="+mn-lt"/>
                        </a:rPr>
                        <a:t>Quality of policies and institutions</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719166621"/>
                  </a:ext>
                </a:extLst>
              </a:tr>
              <a:tr h="707962">
                <a:tc>
                  <a:txBody>
                    <a:bodyPr/>
                    <a:lstStyle/>
                    <a:p>
                      <a:pPr>
                        <a:lnSpc>
                          <a:spcPct val="107000"/>
                        </a:lnSpc>
                        <a:spcAft>
                          <a:spcPts val="0"/>
                        </a:spcAft>
                      </a:pPr>
                      <a:r>
                        <a:rPr lang="en-US"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a:txBody>
                    <a:bodyPr/>
                    <a:lstStyle/>
                    <a:p>
                      <a:pPr>
                        <a:lnSpc>
                          <a:spcPct val="107000"/>
                        </a:lnSpc>
                        <a:spcAft>
                          <a:spcPts val="0"/>
                        </a:spcAft>
                      </a:pPr>
                      <a:r>
                        <a:rPr lang="en-US" sz="1100" dirty="0">
                          <a:effectLst/>
                          <a:latin typeface="+mn-lt"/>
                        </a:rPr>
                        <a:t> </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1100" dirty="0">
                          <a:effectLst/>
                          <a:latin typeface="+mn-lt"/>
                        </a:rPr>
                        <a:t>Weak </a:t>
                      </a:r>
                    </a:p>
                    <a:p>
                      <a:pPr algn="ctr">
                        <a:lnSpc>
                          <a:spcPct val="107000"/>
                        </a:lnSpc>
                        <a:spcAft>
                          <a:spcPts val="0"/>
                        </a:spcAft>
                      </a:pPr>
                      <a:r>
                        <a:rPr lang="en-US" sz="1100" dirty="0">
                          <a:effectLst/>
                          <a:latin typeface="+mn-lt"/>
                          <a:ea typeface="Calibri" panose="020F0502020204030204" pitchFamily="34" charset="0"/>
                          <a:cs typeface="Times New Roman" panose="02020603050405020304" pitchFamily="18" charset="0"/>
                        </a:rPr>
                        <a:t>CI&lt;2.69</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endParaRPr lang="fr-FR" dirty="0">
                        <a:latin typeface="+mn-l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1100" dirty="0">
                          <a:effectLst/>
                          <a:latin typeface="+mn-lt"/>
                        </a:rPr>
                        <a:t>Strong</a:t>
                      </a:r>
                      <a:endParaRPr lang="fr-FR" sz="1100" dirty="0">
                        <a:effectLst/>
                        <a:latin typeface="+mn-lt"/>
                      </a:endParaRPr>
                    </a:p>
                    <a:p>
                      <a:pPr algn="ctr">
                        <a:lnSpc>
                          <a:spcPct val="107000"/>
                        </a:lnSpc>
                        <a:spcAft>
                          <a:spcPts val="0"/>
                        </a:spcAft>
                      </a:pPr>
                      <a:r>
                        <a:rPr lang="en-US" sz="1100" dirty="0">
                          <a:effectLst/>
                          <a:latin typeface="+mn-lt"/>
                        </a:rPr>
                        <a:t>CI&gt;3.05 </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39832371"/>
                  </a:ext>
                </a:extLst>
              </a:tr>
              <a:tr h="461238">
                <a:tc rowSpan="3">
                  <a:txBody>
                    <a:bodyPr/>
                    <a:lstStyle/>
                    <a:p>
                      <a:pPr>
                        <a:lnSpc>
                          <a:spcPct val="107000"/>
                        </a:lnSpc>
                        <a:spcAft>
                          <a:spcPts val="0"/>
                        </a:spcAft>
                      </a:pPr>
                      <a:r>
                        <a:rPr lang="en-US" sz="1400" dirty="0">
                          <a:effectLst/>
                          <a:latin typeface="+mn-lt"/>
                        </a:rPr>
                        <a:t> </a:t>
                      </a:r>
                      <a:endParaRPr lang="fr-FR" sz="1400" dirty="0">
                        <a:effectLst/>
                        <a:latin typeface="+mn-lt"/>
                      </a:endParaRPr>
                    </a:p>
                    <a:p>
                      <a:pPr>
                        <a:lnSpc>
                          <a:spcPct val="107000"/>
                        </a:lnSpc>
                        <a:spcAft>
                          <a:spcPts val="0"/>
                        </a:spcAft>
                      </a:pPr>
                      <a:r>
                        <a:rPr lang="en-US" sz="1400" dirty="0">
                          <a:effectLst/>
                          <a:latin typeface="+mn-lt"/>
                        </a:rPr>
                        <a:t> </a:t>
                      </a:r>
                      <a:endParaRPr lang="fr-FR" sz="1400" dirty="0">
                        <a:effectLst/>
                        <a:latin typeface="+mn-lt"/>
                      </a:endParaRPr>
                    </a:p>
                    <a:p>
                      <a:pPr>
                        <a:lnSpc>
                          <a:spcPct val="107000"/>
                        </a:lnSpc>
                        <a:spcAft>
                          <a:spcPts val="0"/>
                        </a:spcAft>
                      </a:pPr>
                      <a:r>
                        <a:rPr lang="en-US" sz="1400" dirty="0">
                          <a:effectLst/>
                          <a:latin typeface="+mn-lt"/>
                        </a:rPr>
                        <a:t>Solvency ratio</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a:txBody>
                    <a:bodyPr/>
                    <a:lstStyle/>
                    <a:p>
                      <a:pPr>
                        <a:lnSpc>
                          <a:spcPct val="107000"/>
                        </a:lnSpc>
                        <a:spcAft>
                          <a:spcPts val="0"/>
                        </a:spcAft>
                      </a:pPr>
                      <a:r>
                        <a:rPr lang="en-US" sz="1100" dirty="0">
                          <a:effectLst/>
                          <a:latin typeface="+mn-lt"/>
                        </a:rPr>
                        <a:t>NPV PPG external Debt/GDP</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55</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0787296"/>
                  </a:ext>
                </a:extLst>
              </a:tr>
              <a:tr h="698188">
                <a:tc vMerge="1">
                  <a:txBody>
                    <a:bodyPr/>
                    <a:lstStyle/>
                    <a:p>
                      <a:endParaRPr lang="fr-FR"/>
                    </a:p>
                  </a:txBody>
                  <a:tcPr/>
                </a:tc>
                <a:tc>
                  <a:txBody>
                    <a:bodyPr/>
                    <a:lstStyle/>
                    <a:p>
                      <a:pPr>
                        <a:lnSpc>
                          <a:spcPct val="107000"/>
                        </a:lnSpc>
                        <a:spcAft>
                          <a:spcPts val="0"/>
                        </a:spcAft>
                      </a:pPr>
                      <a:r>
                        <a:rPr lang="en-US" sz="1100" dirty="0">
                          <a:effectLst/>
                          <a:latin typeface="+mn-lt"/>
                        </a:rPr>
                        <a:t>NPV PPG external Debt/EXPORT</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240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4974"/>
                  </a:ext>
                </a:extLst>
              </a:tr>
              <a:tr h="698188">
                <a:tc vMerge="1">
                  <a:txBody>
                    <a:bodyPr/>
                    <a:lstStyle/>
                    <a:p>
                      <a:endParaRPr lang="fr-FR"/>
                    </a:p>
                  </a:txBody>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100" dirty="0">
                          <a:solidFill>
                            <a:srgbClr val="FF0000"/>
                          </a:solidFill>
                          <a:effectLst/>
                          <a:latin typeface="+mn-lt"/>
                        </a:rPr>
                        <a:t>NPV PPG TOTAL Debt/EXPORT</a:t>
                      </a:r>
                      <a:endParaRPr lang="fr-FR" sz="1100" dirty="0">
                        <a:solidFill>
                          <a:srgbClr val="FF0000"/>
                        </a:solidFill>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solidFill>
                            <a:srgbClr val="FF0000"/>
                          </a:solidFill>
                          <a:effectLst/>
                          <a:latin typeface="+mn-lt"/>
                          <a:ea typeface="Calibri" panose="020F0502020204030204" pitchFamily="34" charset="0"/>
                          <a:cs typeface="Times New Roman" panose="02020603050405020304" pitchFamily="18" charset="0"/>
                        </a:rPr>
                        <a:t>35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solidFill>
                            <a:srgbClr val="FF0000"/>
                          </a:solidFill>
                          <a:effectLst/>
                          <a:latin typeface="+mn-lt"/>
                          <a:ea typeface="Calibri" panose="020F0502020204030204" pitchFamily="34" charset="0"/>
                          <a:cs typeface="Times New Roman" panose="02020603050405020304" pitchFamily="18" charset="0"/>
                        </a:rPr>
                        <a:t>55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solidFill>
                            <a:srgbClr val="FF0000"/>
                          </a:solidFill>
                          <a:effectLst/>
                          <a:latin typeface="+mn-lt"/>
                          <a:ea typeface="Calibri" panose="020F0502020204030204" pitchFamily="34" charset="0"/>
                          <a:cs typeface="Times New Roman" panose="02020603050405020304" pitchFamily="18" charset="0"/>
                        </a:rPr>
                        <a:t>70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2966036"/>
                  </a:ext>
                </a:extLst>
              </a:tr>
              <a:tr h="698188">
                <a:tc rowSpan="2">
                  <a:txBody>
                    <a:bodyPr/>
                    <a:lstStyle/>
                    <a:p>
                      <a:pPr>
                        <a:lnSpc>
                          <a:spcPct val="107000"/>
                        </a:lnSpc>
                        <a:spcAft>
                          <a:spcPts val="0"/>
                        </a:spcAft>
                      </a:pPr>
                      <a:r>
                        <a:rPr lang="en-US" sz="1400" dirty="0">
                          <a:effectLst/>
                          <a:latin typeface="+mn-lt"/>
                        </a:rPr>
                        <a:t> </a:t>
                      </a:r>
                      <a:endParaRPr lang="fr-FR" sz="1400" dirty="0">
                        <a:effectLst/>
                        <a:latin typeface="+mn-lt"/>
                      </a:endParaRPr>
                    </a:p>
                    <a:p>
                      <a:pPr>
                        <a:lnSpc>
                          <a:spcPct val="107000"/>
                        </a:lnSpc>
                        <a:spcAft>
                          <a:spcPts val="0"/>
                        </a:spcAft>
                      </a:pPr>
                      <a:r>
                        <a:rPr lang="en-US" sz="1400" dirty="0">
                          <a:effectLst/>
                          <a:latin typeface="+mn-lt"/>
                        </a:rPr>
                        <a:t>Liquidity ratio</a:t>
                      </a:r>
                      <a:endParaRPr lang="fr-FR" sz="1400" dirty="0">
                        <a:effectLst/>
                        <a:latin typeface="+mn-lt"/>
                        <a:ea typeface="Calibri" panose="020F0502020204030204" pitchFamily="34" charset="0"/>
                        <a:cs typeface="Times New Roman" panose="02020603050405020304" pitchFamily="18" charset="0"/>
                      </a:endParaRPr>
                    </a:p>
                  </a:txBody>
                  <a:tcPr marL="68580" marR="68580" marT="0" marB="0" anchor="ctr">
                    <a:solidFill>
                      <a:srgbClr val="0F5494"/>
                    </a:solidFill>
                  </a:tcPr>
                </a:tc>
                <a:tc>
                  <a:txBody>
                    <a:bodyPr/>
                    <a:lstStyle/>
                    <a:p>
                      <a:pPr>
                        <a:lnSpc>
                          <a:spcPct val="107000"/>
                        </a:lnSpc>
                        <a:spcAft>
                          <a:spcPts val="0"/>
                        </a:spcAft>
                      </a:pPr>
                      <a:r>
                        <a:rPr lang="en-US" sz="1100" dirty="0">
                          <a:effectLst/>
                          <a:latin typeface="+mn-lt"/>
                        </a:rPr>
                        <a:t>NPV PPG external Debt service/Exports</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21</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1807618"/>
                  </a:ext>
                </a:extLst>
              </a:tr>
              <a:tr h="698188">
                <a:tc vMerge="1">
                  <a:txBody>
                    <a:bodyPr/>
                    <a:lstStyle/>
                    <a:p>
                      <a:endParaRPr lang="fr-FR"/>
                    </a:p>
                  </a:txBody>
                  <a:tcPr/>
                </a:tc>
                <a:tc>
                  <a:txBody>
                    <a:bodyPr/>
                    <a:lstStyle/>
                    <a:p>
                      <a:pPr>
                        <a:lnSpc>
                          <a:spcPct val="107000"/>
                        </a:lnSpc>
                        <a:spcAft>
                          <a:spcPts val="0"/>
                        </a:spcAft>
                      </a:pPr>
                      <a:r>
                        <a:rPr lang="en-US" sz="1100" dirty="0">
                          <a:effectLst/>
                          <a:latin typeface="+mn-lt"/>
                        </a:rPr>
                        <a:t>NPV PPG external Debt service/revenue </a:t>
                      </a:r>
                      <a:endParaRPr lang="fr-FR" sz="1100" dirty="0">
                        <a:effectLst/>
                        <a:latin typeface="+mn-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18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07000"/>
                        </a:lnSpc>
                        <a:spcAft>
                          <a:spcPts val="0"/>
                        </a:spcAft>
                      </a:pPr>
                      <a:r>
                        <a:rPr lang="fr-FR" sz="1100" dirty="0">
                          <a:effectLst/>
                          <a:latin typeface="+mn-lt"/>
                          <a:ea typeface="Calibri" panose="020F0502020204030204" pitchFamily="34" charset="0"/>
                          <a:cs typeface="Times New Roman" panose="02020603050405020304" pitchFamily="18" charset="0"/>
                        </a:rPr>
                        <a:t>23</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889962040"/>
                  </a:ext>
                </a:extLst>
              </a:tr>
            </a:tbl>
          </a:graphicData>
        </a:graphic>
      </p:graphicFrame>
      <p:sp>
        <p:nvSpPr>
          <p:cNvPr id="8" name="Rectangle 3">
            <a:extLst>
              <a:ext uri="{FF2B5EF4-FFF2-40B4-BE49-F238E27FC236}">
                <a16:creationId xmlns:a16="http://schemas.microsoft.com/office/drawing/2014/main" id="{BCCE6B01-887B-4039-A70C-CD3A9BF93B87}"/>
              </a:ext>
            </a:extLst>
          </p:cNvPr>
          <p:cNvSpPr txBox="1">
            <a:spLocks noChangeArrowheads="1"/>
          </p:cNvSpPr>
          <p:nvPr/>
        </p:nvSpPr>
        <p:spPr bwMode="auto">
          <a:xfrm>
            <a:off x="6951573" y="2259106"/>
            <a:ext cx="3267128" cy="37759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42900" lvl="1" indent="-342900">
              <a:spcBef>
                <a:spcPts val="600"/>
              </a:spcBef>
              <a:spcAft>
                <a:spcPts val="1200"/>
              </a:spcAft>
              <a:buClr>
                <a:srgbClr val="0F5494"/>
              </a:buClr>
              <a:buSzPct val="73000"/>
              <a:buFont typeface="Wingdings" panose="05000000000000000000" pitchFamily="2" charset="2"/>
              <a:buChar char="q"/>
              <a:defRPr/>
            </a:pPr>
            <a:r>
              <a:rPr lang="en-GB" sz="1600" dirty="0"/>
              <a:t>When the CI  is high enough (a country has a good capacity of debt management) </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400" dirty="0">
                <a:sym typeface="Symbol" panose="05050102010706020507" pitchFamily="18" charset="2"/>
              </a:rPr>
              <a:t>It will be more able to absorb large shocks on external and public debts. </a:t>
            </a:r>
          </a:p>
          <a:p>
            <a:pPr marL="536575" lvl="1" indent="-177800">
              <a:spcBef>
                <a:spcPts val="600"/>
              </a:spcBef>
              <a:spcAft>
                <a:spcPts val="1200"/>
              </a:spcAft>
              <a:buClr>
                <a:srgbClr val="0F5494"/>
              </a:buClr>
              <a:buSzPct val="73000"/>
              <a:buFont typeface="Wingdings" panose="05000000000000000000" pitchFamily="2" charset="2"/>
              <a:buChar char="§"/>
              <a:defRPr/>
            </a:pPr>
            <a:r>
              <a:rPr lang="en-GB" sz="1400" dirty="0">
                <a:sym typeface="Symbol" panose="05050102010706020507" pitchFamily="18" charset="2"/>
              </a:rPr>
              <a:t>Higher thresholds indicate that the Fund and WB tolerate higher ceilings </a:t>
            </a:r>
            <a:r>
              <a:rPr lang="en-GB" sz="1400" b="0" dirty="0">
                <a:sym typeface="Symbol" panose="05050102010706020507" pitchFamily="18" charset="2"/>
              </a:rPr>
              <a:t>(corresponding to larger shocks on debt)</a:t>
            </a:r>
            <a:r>
              <a:rPr lang="en-GB" sz="1400" dirty="0">
                <a:sym typeface="Symbol" panose="05050102010706020507" pitchFamily="18" charset="2"/>
              </a:rPr>
              <a:t>.</a:t>
            </a:r>
            <a:endParaRPr lang="en-GB" sz="1400" dirty="0"/>
          </a:p>
        </p:txBody>
      </p:sp>
    </p:spTree>
    <p:extLst>
      <p:ext uri="{BB962C8B-B14F-4D97-AF65-F5344CB8AC3E}">
        <p14:creationId xmlns:p14="http://schemas.microsoft.com/office/powerpoint/2010/main" val="24446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26</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Stress tests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6" name="Rectangle 3">
            <a:extLst>
              <a:ext uri="{FF2B5EF4-FFF2-40B4-BE49-F238E27FC236}">
                <a16:creationId xmlns:a16="http://schemas.microsoft.com/office/drawing/2014/main" id="{4424920B-862C-40A2-ACA1-2B14E45D3631}"/>
              </a:ext>
            </a:extLst>
          </p:cNvPr>
          <p:cNvSpPr txBox="1">
            <a:spLocks noChangeArrowheads="1"/>
          </p:cNvSpPr>
          <p:nvPr/>
        </p:nvSpPr>
        <p:spPr bwMode="auto">
          <a:xfrm>
            <a:off x="1795371" y="2079833"/>
            <a:ext cx="8694496" cy="2304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1200"/>
              </a:spcBef>
              <a:spcAft>
                <a:spcPts val="1200"/>
              </a:spcAft>
              <a:buClr>
                <a:schemeClr val="tx2"/>
              </a:buClr>
              <a:buSzPct val="73000"/>
              <a:defRPr/>
            </a:pPr>
            <a:r>
              <a:rPr lang="en-GB" sz="2800" b="1" i="0" dirty="0"/>
              <a:t>Very important</a:t>
            </a:r>
          </a:p>
          <a:p>
            <a:pPr marL="536575" lvl="1" indent="-177800">
              <a:spcBef>
                <a:spcPts val="1200"/>
              </a:spcBef>
              <a:spcAft>
                <a:spcPts val="1200"/>
              </a:spcAft>
              <a:buClr>
                <a:srgbClr val="0F5494"/>
              </a:buClr>
              <a:buSzPct val="73000"/>
              <a:buFont typeface="Wingdings" panose="05000000000000000000" pitchFamily="2" charset="2"/>
              <a:buChar char="§"/>
              <a:defRPr/>
            </a:pPr>
            <a:r>
              <a:rPr lang="en-GB" sz="1800" dirty="0"/>
              <a:t>Shocks customized </a:t>
            </a:r>
            <a:r>
              <a:rPr lang="en-GB" sz="1800" b="0" dirty="0"/>
              <a:t>(not general) </a:t>
            </a:r>
            <a:r>
              <a:rPr lang="en-GB" sz="1800" dirty="0"/>
              <a:t>to the countries’ situation and specificities.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sz="1800" dirty="0"/>
              <a:t>3 dimensions : Nature of shock, trigger </a:t>
            </a:r>
            <a:r>
              <a:rPr lang="en-GB" sz="1800" b="0" dirty="0"/>
              <a:t>(When? How long?)</a:t>
            </a:r>
            <a:r>
              <a:rPr lang="en-GB" sz="1800" dirty="0"/>
              <a:t>, How to quantify the shock. </a:t>
            </a:r>
          </a:p>
        </p:txBody>
      </p:sp>
    </p:spTree>
    <p:extLst>
      <p:ext uri="{BB962C8B-B14F-4D97-AF65-F5344CB8AC3E}">
        <p14:creationId xmlns:p14="http://schemas.microsoft.com/office/powerpoint/2010/main" val="220845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27</a:t>
            </a:fld>
            <a:endParaRPr lang="en-US" altLang="en-US" sz="1200" i="0">
              <a:solidFill>
                <a:srgbClr val="000000"/>
              </a:solidFill>
            </a:endParaRPr>
          </a:p>
        </p:txBody>
      </p:sp>
      <p:sp>
        <p:nvSpPr>
          <p:cNvPr id="8194" name="Rectangle 2"/>
          <p:cNvSpPr>
            <a:spLocks noGrp="1" noChangeArrowheads="1"/>
          </p:cNvSpPr>
          <p:nvPr>
            <p:ph type="title"/>
          </p:nvPr>
        </p:nvSpPr>
        <p:spPr>
          <a:xfrm>
            <a:off x="938156" y="1315386"/>
            <a:ext cx="10515600" cy="448165"/>
          </a:xfrm>
        </p:spPr>
        <p:txBody>
          <a:bodyPr/>
          <a:lstStyle/>
          <a:p>
            <a:br>
              <a:rPr lang="en-US" altLang="en-US" sz="2400" b="0" dirty="0">
                <a:solidFill>
                  <a:srgbClr val="2D5EC1"/>
                </a:solidFill>
              </a:rPr>
            </a:br>
            <a:r>
              <a:rPr lang="en-GB" sz="2000" dirty="0"/>
              <a:t>Stress tests</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aphicFrame>
        <p:nvGraphicFramePr>
          <p:cNvPr id="7" name="Tableau 6">
            <a:extLst>
              <a:ext uri="{FF2B5EF4-FFF2-40B4-BE49-F238E27FC236}">
                <a16:creationId xmlns:a16="http://schemas.microsoft.com/office/drawing/2014/main" id="{9F82772D-5B54-44F7-B492-A50E27626E14}"/>
              </a:ext>
            </a:extLst>
          </p:cNvPr>
          <p:cNvGraphicFramePr>
            <a:graphicFrameLocks noGrp="1"/>
          </p:cNvGraphicFramePr>
          <p:nvPr>
            <p:extLst>
              <p:ext uri="{D42A27DB-BD31-4B8C-83A1-F6EECF244321}">
                <p14:modId xmlns:p14="http://schemas.microsoft.com/office/powerpoint/2010/main" val="2009562826"/>
              </p:ext>
            </p:extLst>
          </p:nvPr>
        </p:nvGraphicFramePr>
        <p:xfrm>
          <a:off x="1387049" y="1897820"/>
          <a:ext cx="8478399" cy="4797151"/>
        </p:xfrm>
        <a:graphic>
          <a:graphicData uri="http://schemas.openxmlformats.org/drawingml/2006/table">
            <a:tbl>
              <a:tblPr firstRow="1" firstCol="1" bandRow="1"/>
              <a:tblGrid>
                <a:gridCol w="2826133">
                  <a:extLst>
                    <a:ext uri="{9D8B030D-6E8A-4147-A177-3AD203B41FA5}">
                      <a16:colId xmlns:a16="http://schemas.microsoft.com/office/drawing/2014/main" val="156333243"/>
                    </a:ext>
                  </a:extLst>
                </a:gridCol>
                <a:gridCol w="2826133">
                  <a:extLst>
                    <a:ext uri="{9D8B030D-6E8A-4147-A177-3AD203B41FA5}">
                      <a16:colId xmlns:a16="http://schemas.microsoft.com/office/drawing/2014/main" val="1703231347"/>
                    </a:ext>
                  </a:extLst>
                </a:gridCol>
                <a:gridCol w="2826133">
                  <a:extLst>
                    <a:ext uri="{9D8B030D-6E8A-4147-A177-3AD203B41FA5}">
                      <a16:colId xmlns:a16="http://schemas.microsoft.com/office/drawing/2014/main" val="1302866337"/>
                    </a:ext>
                  </a:extLst>
                </a:gridCol>
              </a:tblGrid>
              <a:tr h="305194">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Nature of the shock</a:t>
                      </a:r>
                      <a:endParaRPr lang="fr-FR" sz="14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Trigger</a:t>
                      </a:r>
                      <a:endParaRPr lang="fr-FR" sz="14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Quantification</a:t>
                      </a:r>
                      <a:endParaRPr lang="fr-FR" sz="14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extLst>
                  <a:ext uri="{0D108BD9-81ED-4DB2-BD59-A6C34878D82A}">
                    <a16:rowId xmlns:a16="http://schemas.microsoft.com/office/drawing/2014/main" val="3347110090"/>
                  </a:ext>
                </a:extLst>
              </a:tr>
              <a:tr h="943847">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Natural disasters </a:t>
                      </a:r>
                    </a:p>
                    <a:p>
                      <a:pPr algn="ctr">
                        <a:lnSpc>
                          <a:spcPct val="107000"/>
                        </a:lnSpc>
                        <a:spcAft>
                          <a:spcPts val="0"/>
                        </a:spcAft>
                      </a:pPr>
                      <a:r>
                        <a:rPr lang="en-US" sz="1400" b="0" dirty="0">
                          <a:solidFill>
                            <a:schemeClr val="bg1"/>
                          </a:solidFill>
                          <a:effectLst/>
                          <a:latin typeface="+mn-lt"/>
                          <a:ea typeface="Calibri" panose="020F0502020204030204" pitchFamily="34" charset="0"/>
                          <a:cs typeface="Times New Roman" panose="02020603050405020304" pitchFamily="18" charset="0"/>
                        </a:rPr>
                        <a:t>(small states)</a:t>
                      </a:r>
                      <a:endParaRPr lang="fr-FR" sz="1400" b="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5823C"/>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bg1"/>
                          </a:solidFill>
                          <a:effectLst/>
                          <a:latin typeface="+mn-lt"/>
                          <a:ea typeface="Calibri" panose="020F0502020204030204" pitchFamily="34" charset="0"/>
                          <a:cs typeface="Times New Roman" panose="02020603050405020304" pitchFamily="18" charset="0"/>
                        </a:rPr>
                        <a:t>2 disasters every 3 yrs</a:t>
                      </a:r>
                      <a:endParaRPr lang="fr-FR" sz="1400" b="1" kern="1200" dirty="0">
                        <a:solidFill>
                          <a:schemeClr val="bg1"/>
                        </a:solidFill>
                        <a:effectLst/>
                        <a:latin typeface="+mn-lt"/>
                        <a:ea typeface="Calibri" panose="020F0502020204030204" pitchFamily="34" charset="0"/>
                        <a:cs typeface="Times New Roman" panose="02020603050405020304" pitchFamily="18" charset="0"/>
                      </a:endParaRPr>
                    </a:p>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bg1"/>
                          </a:solidFill>
                          <a:effectLst/>
                          <a:latin typeface="+mn-lt"/>
                          <a:ea typeface="Calibri" panose="020F0502020204030204" pitchFamily="34" charset="0"/>
                          <a:cs typeface="Times New Roman" panose="02020603050405020304" pitchFamily="18" charset="0"/>
                        </a:rPr>
                        <a:t>Economic losses (&gt;5% GDP per year)</a:t>
                      </a:r>
                      <a:endParaRPr lang="fr-FR" sz="1400" b="1"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ACE0"/>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One-off shock of 10% GDP to debt-to-GDP ratio</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3789454"/>
                  </a:ext>
                </a:extLst>
              </a:tr>
              <a:tr h="1261250">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Commodity price </a:t>
                      </a:r>
                      <a:br>
                        <a:rPr lang="en-US" sz="1400" b="1" dirty="0">
                          <a:solidFill>
                            <a:schemeClr val="bg1"/>
                          </a:solidFill>
                          <a:effectLst/>
                          <a:latin typeface="+mn-lt"/>
                          <a:ea typeface="Calibri" panose="020F0502020204030204" pitchFamily="34" charset="0"/>
                          <a:cs typeface="Times New Roman" panose="02020603050405020304" pitchFamily="18" charset="0"/>
                        </a:rPr>
                      </a:br>
                      <a:r>
                        <a:rPr lang="en-US" sz="1400" b="0" dirty="0">
                          <a:solidFill>
                            <a:schemeClr val="bg1"/>
                          </a:solidFill>
                          <a:effectLst/>
                          <a:latin typeface="+mn-lt"/>
                          <a:ea typeface="Calibri" panose="020F0502020204030204" pitchFamily="34" charset="0"/>
                          <a:cs typeface="Times New Roman" panose="02020603050405020304" pitchFamily="18" charset="0"/>
                        </a:rPr>
                        <a:t>(countries = countries with exports &gt;50% of total exports, previous 3 yrs)</a:t>
                      </a:r>
                      <a:endParaRPr lang="fr-FR" sz="1400" b="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5823C"/>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bg1"/>
                          </a:solidFill>
                          <a:effectLst/>
                          <a:latin typeface="+mn-lt"/>
                          <a:ea typeface="Calibri" panose="020F0502020204030204" pitchFamily="34" charset="0"/>
                          <a:cs typeface="Times New Roman" panose="02020603050405020304" pitchFamily="18" charset="0"/>
                        </a:rPr>
                        <a:t>10% contraction of commodity prices</a:t>
                      </a:r>
                      <a:endParaRPr lang="fr-FR" sz="1400" b="1"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ACE0"/>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Commodity price gap closing over 6 yrs </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GDP growth: </a:t>
                      </a:r>
                      <a:r>
                        <a:rPr lang="en-US" sz="1400" b="1" kern="1200" dirty="0">
                          <a:solidFill>
                            <a:schemeClr val="tx1"/>
                          </a:solidFill>
                          <a:effectLst/>
                          <a:latin typeface="+mn-lt"/>
                          <a:ea typeface="Calibri" panose="020F0502020204030204" pitchFamily="34" charset="0"/>
                          <a:cs typeface="Times New Roman" panose="02020603050405020304" pitchFamily="18" charset="0"/>
                          <a:sym typeface="Wingdings" panose="05000000000000000000" pitchFamily="2" charset="2"/>
                        </a:rPr>
                        <a:t></a:t>
                      </a:r>
                      <a:r>
                        <a:rPr lang="en-US" sz="1400" b="1" kern="1200" dirty="0">
                          <a:solidFill>
                            <a:schemeClr val="tx1"/>
                          </a:solidFill>
                          <a:effectLst/>
                          <a:latin typeface="+mn-lt"/>
                          <a:ea typeface="Calibri" panose="020F0502020204030204" pitchFamily="34" charset="0"/>
                          <a:cs typeface="Times New Roman" panose="02020603050405020304" pitchFamily="18" charset="0"/>
                        </a:rPr>
                        <a:t> 2% </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Fiscal revenues: </a:t>
                      </a:r>
                      <a:r>
                        <a:rPr lang="en-US" sz="1400" b="1" kern="1200" dirty="0">
                          <a:solidFill>
                            <a:schemeClr val="tx1"/>
                          </a:solidFill>
                          <a:effectLst/>
                          <a:latin typeface="+mn-lt"/>
                          <a:ea typeface="Calibri" panose="020F0502020204030204" pitchFamily="34" charset="0"/>
                          <a:cs typeface="Times New Roman" panose="02020603050405020304" pitchFamily="18" charset="0"/>
                          <a:sym typeface="Wingdings" panose="05000000000000000000" pitchFamily="2" charset="2"/>
                        </a:rPr>
                        <a:t></a:t>
                      </a:r>
                      <a:r>
                        <a:rPr lang="en-US" sz="1400" b="1" kern="1200" dirty="0">
                          <a:solidFill>
                            <a:schemeClr val="tx1"/>
                          </a:solidFill>
                          <a:effectLst/>
                          <a:latin typeface="+mn-lt"/>
                          <a:ea typeface="Calibri" panose="020F0502020204030204" pitchFamily="34" charset="0"/>
                          <a:cs typeface="Times New Roman" panose="02020603050405020304" pitchFamily="18" charset="0"/>
                        </a:rPr>
                        <a:t>1% </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780174"/>
                  </a:ext>
                </a:extLst>
              </a:tr>
              <a:tr h="1455177">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Interest rate shocks </a:t>
                      </a:r>
                      <a:r>
                        <a:rPr lang="en-US" sz="1400" b="0" dirty="0">
                          <a:solidFill>
                            <a:schemeClr val="bg1"/>
                          </a:solidFill>
                          <a:effectLst/>
                          <a:latin typeface="+mn-lt"/>
                          <a:ea typeface="Calibri" panose="020F0502020204030204" pitchFamily="34" charset="0"/>
                          <a:cs typeface="Times New Roman" panose="02020603050405020304" pitchFamily="18" charset="0"/>
                        </a:rPr>
                        <a:t>(countries = outstanding Eurobonds)</a:t>
                      </a:r>
                      <a:endParaRPr lang="fr-FR" sz="1400" b="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5823C"/>
                    </a:solidFill>
                  </a:tcPr>
                </a:tc>
                <a:tc>
                  <a:txBody>
                    <a:bodyPr/>
                    <a:lstStyle/>
                    <a:p>
                      <a:pPr marL="0" indent="0" algn="l" defTabSz="914400" rtl="0" eaLnBrk="1" latinLnBrk="0" hangingPunct="1">
                        <a:lnSpc>
                          <a:spcPct val="107000"/>
                        </a:lnSpc>
                        <a:spcAft>
                          <a:spcPts val="0"/>
                        </a:spcAft>
                        <a:buFont typeface="Arial" panose="020B0604020202020204" pitchFamily="34" charset="0"/>
                        <a:buNone/>
                      </a:pPr>
                      <a:endParaRPr lang="fr-FR" sz="1400" b="1"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ACE0"/>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endParaRPr lang="fr-FR" sz="1400" b="1" kern="1200" dirty="0">
                        <a:solidFill>
                          <a:schemeClr val="tx1"/>
                        </a:solidFill>
                        <a:effectLst/>
                        <a:latin typeface="+mn-lt"/>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00000" t="-176923" r="-647" b="-63846"/>
                      </a:stretch>
                    </a:blipFill>
                  </a:tcPr>
                </a:tc>
                <a:extLst>
                  <a:ext uri="{0D108BD9-81ED-4DB2-BD59-A6C34878D82A}">
                    <a16:rowId xmlns:a16="http://schemas.microsoft.com/office/drawing/2014/main" val="1322166698"/>
                  </a:ext>
                </a:extLst>
              </a:tr>
              <a:tr h="831683">
                <a:tc>
                  <a:txBody>
                    <a:bodyPr/>
                    <a:lstStyle/>
                    <a:p>
                      <a:pPr algn="ctr">
                        <a:lnSpc>
                          <a:spcPct val="107000"/>
                        </a:lnSpc>
                        <a:spcAft>
                          <a:spcPts val="0"/>
                        </a:spcAft>
                      </a:pPr>
                      <a:r>
                        <a:rPr lang="en-US" sz="1400" b="1" dirty="0">
                          <a:solidFill>
                            <a:schemeClr val="bg1"/>
                          </a:solidFill>
                          <a:effectLst/>
                          <a:latin typeface="+mn-lt"/>
                          <a:ea typeface="Calibri" panose="020F0502020204030204" pitchFamily="34" charset="0"/>
                          <a:cs typeface="Times New Roman" panose="02020603050405020304" pitchFamily="18" charset="0"/>
                        </a:rPr>
                        <a:t>Financial needs risks</a:t>
                      </a:r>
                      <a:endParaRPr lang="fr-FR" sz="14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5823C"/>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bg1"/>
                          </a:solidFill>
                          <a:effectLst/>
                          <a:latin typeface="+mn-lt"/>
                          <a:ea typeface="Calibri" panose="020F0502020204030204" pitchFamily="34" charset="0"/>
                          <a:cs typeface="Times New Roman" panose="02020603050405020304" pitchFamily="18" charset="0"/>
                        </a:rPr>
                        <a:t>Countries undergoing a debt restructuring</a:t>
                      </a:r>
                      <a:endParaRPr lang="fr-FR" sz="1400" b="1"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ACE0"/>
                    </a:solidFill>
                  </a:tcPr>
                </a:tc>
                <a:tc>
                  <a:txBody>
                    <a:bodyPr/>
                    <a:lstStyle/>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Customized scenario </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p>
                      <a:pPr marL="182563" indent="-182563" algn="l" defTabSz="914400" rtl="0" eaLnBrk="1" latinLnBrk="0" hangingPunct="1">
                        <a:lnSpc>
                          <a:spcPct val="107000"/>
                        </a:lnSpc>
                        <a:spcAft>
                          <a:spcPts val="0"/>
                        </a:spcAft>
                        <a:buFont typeface="Arial" panose="020B0604020202020204" pitchFamily="34" charset="0"/>
                        <a:buChar char="•"/>
                      </a:pPr>
                      <a:r>
                        <a:rPr lang="en-US" sz="1400" b="1" kern="1200" dirty="0">
                          <a:solidFill>
                            <a:schemeClr val="tx1"/>
                          </a:solidFill>
                          <a:effectLst/>
                          <a:latin typeface="+mn-lt"/>
                          <a:ea typeface="Calibri" panose="020F0502020204030204" pitchFamily="34" charset="0"/>
                          <a:cs typeface="Times New Roman" panose="02020603050405020304" pitchFamily="18" charset="0"/>
                        </a:rPr>
                        <a:t>Impacts of grants of DSA risk rating </a:t>
                      </a:r>
                      <a:endParaRPr lang="fr-FR" sz="1400" b="1"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928998"/>
                  </a:ext>
                </a:extLst>
              </a:tr>
            </a:tbl>
          </a:graphicData>
        </a:graphic>
      </p:graphicFrame>
    </p:spTree>
    <p:extLst>
      <p:ext uri="{BB962C8B-B14F-4D97-AF65-F5344CB8AC3E}">
        <p14:creationId xmlns:p14="http://schemas.microsoft.com/office/powerpoint/2010/main" val="227106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28</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External risk rating</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7" name="Rectangle 3">
            <a:extLst>
              <a:ext uri="{FF2B5EF4-FFF2-40B4-BE49-F238E27FC236}">
                <a16:creationId xmlns:a16="http://schemas.microsoft.com/office/drawing/2014/main" id="{F40ED7DA-DF05-4727-8826-2E2C3A04F91A}"/>
              </a:ext>
            </a:extLst>
          </p:cNvPr>
          <p:cNvSpPr txBox="1">
            <a:spLocks noChangeArrowheads="1"/>
          </p:cNvSpPr>
          <p:nvPr/>
        </p:nvSpPr>
        <p:spPr bwMode="auto">
          <a:xfrm>
            <a:off x="1666270" y="2085752"/>
            <a:ext cx="8694496" cy="1271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altLang="fr-FR" sz="2800" b="1" i="0" dirty="0"/>
              <a:t>Low risk of debt distress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altLang="fr-FR" sz="1600" dirty="0">
                <a:sym typeface="Wingdings 2" panose="05020102010507070707" pitchFamily="18" charset="2"/>
              </a:rPr>
              <a:t>None of Debt burden thresholds breached under the baseline scenario or stress tests. </a:t>
            </a:r>
            <a:endParaRPr lang="en-GB" sz="1800" dirty="0"/>
          </a:p>
        </p:txBody>
      </p:sp>
      <p:sp>
        <p:nvSpPr>
          <p:cNvPr id="8" name="Rectangle 3">
            <a:extLst>
              <a:ext uri="{FF2B5EF4-FFF2-40B4-BE49-F238E27FC236}">
                <a16:creationId xmlns:a16="http://schemas.microsoft.com/office/drawing/2014/main" id="{A12FF663-ACE0-44EF-B47F-1BCDEDD2BBB2}"/>
              </a:ext>
            </a:extLst>
          </p:cNvPr>
          <p:cNvSpPr txBox="1">
            <a:spLocks noChangeArrowheads="1"/>
          </p:cNvSpPr>
          <p:nvPr/>
        </p:nvSpPr>
        <p:spPr bwMode="auto">
          <a:xfrm>
            <a:off x="1655526" y="3274206"/>
            <a:ext cx="8694496" cy="1271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altLang="fr-FR" sz="2800" b="1" i="0" dirty="0"/>
              <a:t>Moderate risk of debt distress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altLang="fr-FR" sz="1600" dirty="0">
                <a:sym typeface="Wingdings 2" panose="05020102010507070707" pitchFamily="18" charset="2"/>
              </a:rPr>
              <a:t>None of Debt burden thresholds breached under the baseline scenario and at least one is breached under the stress tests.   </a:t>
            </a:r>
          </a:p>
        </p:txBody>
      </p:sp>
      <p:sp>
        <p:nvSpPr>
          <p:cNvPr id="9" name="Rectangle 3">
            <a:extLst>
              <a:ext uri="{FF2B5EF4-FFF2-40B4-BE49-F238E27FC236}">
                <a16:creationId xmlns:a16="http://schemas.microsoft.com/office/drawing/2014/main" id="{C073BE43-4688-485D-8066-714076709E4B}"/>
              </a:ext>
            </a:extLst>
          </p:cNvPr>
          <p:cNvSpPr txBox="1">
            <a:spLocks noChangeArrowheads="1"/>
          </p:cNvSpPr>
          <p:nvPr/>
        </p:nvSpPr>
        <p:spPr bwMode="auto">
          <a:xfrm>
            <a:off x="1666282" y="4753135"/>
            <a:ext cx="8694496" cy="1271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altLang="fr-FR" sz="2800" b="1" i="0" dirty="0"/>
              <a:t>High risk of debt distress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altLang="fr-FR" sz="1600" dirty="0">
                <a:sym typeface="Wingdings 2" panose="05020102010507070707" pitchFamily="18" charset="2"/>
              </a:rPr>
              <a:t>At least one of the debt burden threshold is breached under the baseline. </a:t>
            </a:r>
          </a:p>
        </p:txBody>
      </p:sp>
    </p:spTree>
    <p:extLst>
      <p:ext uri="{BB962C8B-B14F-4D97-AF65-F5344CB8AC3E}">
        <p14:creationId xmlns:p14="http://schemas.microsoft.com/office/powerpoint/2010/main" val="353129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29</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Total debt</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sp>
        <p:nvSpPr>
          <p:cNvPr id="10" name="Rectangle 3">
            <a:extLst>
              <a:ext uri="{FF2B5EF4-FFF2-40B4-BE49-F238E27FC236}">
                <a16:creationId xmlns:a16="http://schemas.microsoft.com/office/drawing/2014/main" id="{C5FE496E-1398-4BB1-AA32-03CB51C7D051}"/>
              </a:ext>
            </a:extLst>
          </p:cNvPr>
          <p:cNvSpPr txBox="1">
            <a:spLocks noChangeArrowheads="1"/>
          </p:cNvSpPr>
          <p:nvPr/>
        </p:nvSpPr>
        <p:spPr bwMode="auto">
          <a:xfrm>
            <a:off x="1924463" y="2013744"/>
            <a:ext cx="8694496" cy="14010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2800" b="1" i="0" dirty="0"/>
              <a:t>Low risk of debt distress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PPG external has a low risk signal.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Total PPG debt ratio below threshold under the baseline and stress tests. </a:t>
            </a:r>
          </a:p>
        </p:txBody>
      </p:sp>
      <p:sp>
        <p:nvSpPr>
          <p:cNvPr id="11" name="Rectangle 3">
            <a:extLst>
              <a:ext uri="{FF2B5EF4-FFF2-40B4-BE49-F238E27FC236}">
                <a16:creationId xmlns:a16="http://schemas.microsoft.com/office/drawing/2014/main" id="{5EE4B957-4AC8-4DBE-993F-EB68C1F61D6E}"/>
              </a:ext>
            </a:extLst>
          </p:cNvPr>
          <p:cNvSpPr txBox="1">
            <a:spLocks noChangeArrowheads="1"/>
          </p:cNvSpPr>
          <p:nvPr/>
        </p:nvSpPr>
        <p:spPr bwMode="auto">
          <a:xfrm>
            <a:off x="1935225" y="3321420"/>
            <a:ext cx="8694496" cy="1271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2800" b="1" i="0" dirty="0"/>
              <a:t>Moderate risk of debt distress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PPG external  : moderate risk signal.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OR PPG total : low risk + public stock debt threshold is breached under stress test. </a:t>
            </a:r>
          </a:p>
        </p:txBody>
      </p:sp>
      <p:sp>
        <p:nvSpPr>
          <p:cNvPr id="12" name="Rectangle 3">
            <a:extLst>
              <a:ext uri="{FF2B5EF4-FFF2-40B4-BE49-F238E27FC236}">
                <a16:creationId xmlns:a16="http://schemas.microsoft.com/office/drawing/2014/main" id="{D1355C30-E23B-4C0C-BF02-36E12CC36540}"/>
              </a:ext>
            </a:extLst>
          </p:cNvPr>
          <p:cNvSpPr txBox="1">
            <a:spLocks noChangeArrowheads="1"/>
          </p:cNvSpPr>
          <p:nvPr/>
        </p:nvSpPr>
        <p:spPr bwMode="auto">
          <a:xfrm>
            <a:off x="1945982" y="4677835"/>
            <a:ext cx="8694496" cy="1271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600"/>
              </a:spcBef>
              <a:spcAft>
                <a:spcPts val="0"/>
              </a:spcAft>
              <a:buClr>
                <a:srgbClr val="0F5494"/>
              </a:buClr>
              <a:buSzPct val="73000"/>
              <a:buFont typeface="Wingdings" panose="05000000000000000000" pitchFamily="2" charset="2"/>
              <a:buChar char="q"/>
              <a:defRPr/>
            </a:pPr>
            <a:r>
              <a:rPr lang="en-GB" sz="2800" b="1" i="0" dirty="0"/>
              <a:t>High risk of debt distress </a:t>
            </a:r>
          </a:p>
          <a:p>
            <a:pPr marL="536575" lvl="1" indent="-177800">
              <a:spcBef>
                <a:spcPts val="600"/>
              </a:spcBef>
              <a:spcAft>
                <a:spcPts val="0"/>
              </a:spcAft>
              <a:buClr>
                <a:srgbClr val="0F5494"/>
              </a:buClr>
              <a:buSzPct val="73000"/>
              <a:buFont typeface="Wingdings" panose="05000000000000000000" pitchFamily="2" charset="2"/>
              <a:buChar char="§"/>
              <a:defRPr/>
            </a:pPr>
            <a:r>
              <a:rPr lang="en-GB" sz="1400" dirty="0">
                <a:sym typeface="Wingdings 2" panose="05020102010507070707" pitchFamily="18" charset="2"/>
              </a:rPr>
              <a:t>PPG external OR total public debt breaches their threshold under the baseline scenario. </a:t>
            </a:r>
          </a:p>
        </p:txBody>
      </p:sp>
    </p:spTree>
    <p:extLst>
      <p:ext uri="{BB962C8B-B14F-4D97-AF65-F5344CB8AC3E}">
        <p14:creationId xmlns:p14="http://schemas.microsoft.com/office/powerpoint/2010/main" val="220857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Espace réservé du numéro de diapositive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DDF84660-08E9-44EB-A05D-10873C65960C}" type="slidenum">
              <a:rPr lang="en-GB" altLang="en-US" sz="1400" i="0">
                <a:solidFill>
                  <a:srgbClr val="000000"/>
                </a:solidFill>
                <a:latin typeface="Arial" panose="020B0604020202020204" pitchFamily="34" charset="0"/>
              </a:rPr>
              <a:pPr fontAlgn="base">
                <a:spcBef>
                  <a:spcPct val="0"/>
                </a:spcBef>
                <a:spcAft>
                  <a:spcPct val="0"/>
                </a:spcAft>
                <a:buClrTx/>
                <a:buNone/>
              </a:pPr>
              <a:t>3</a:t>
            </a:fld>
            <a:endParaRPr lang="en-GB" altLang="en-US" sz="1400" i="0">
              <a:solidFill>
                <a:srgbClr val="000000"/>
              </a:solidFill>
              <a:latin typeface="Arial" panose="020B0604020202020204" pitchFamily="34" charset="0"/>
            </a:endParaRPr>
          </a:p>
        </p:txBody>
      </p:sp>
      <p:sp>
        <p:nvSpPr>
          <p:cNvPr id="6146" name="Titre 1"/>
          <p:cNvSpPr>
            <a:spLocks noGrp="1"/>
          </p:cNvSpPr>
          <p:nvPr>
            <p:ph type="title"/>
          </p:nvPr>
        </p:nvSpPr>
        <p:spPr/>
        <p:txBody>
          <a:bodyPr/>
          <a:lstStyle/>
          <a:p>
            <a:r>
              <a:rPr lang="en-CA" altLang="en-US" dirty="0"/>
              <a:t>Outline of the Webinar</a:t>
            </a:r>
          </a:p>
        </p:txBody>
      </p:sp>
      <p:sp>
        <p:nvSpPr>
          <p:cNvPr id="6147" name="Espace réservé du contenu 2"/>
          <p:cNvSpPr>
            <a:spLocks noGrp="1"/>
          </p:cNvSpPr>
          <p:nvPr>
            <p:ph idx="4294967295"/>
          </p:nvPr>
        </p:nvSpPr>
        <p:spPr>
          <a:xfrm>
            <a:off x="838200" y="1727604"/>
            <a:ext cx="10374086" cy="3529013"/>
          </a:xfrm>
        </p:spPr>
        <p:txBody>
          <a:bodyPr/>
          <a:lstStyle/>
          <a:p>
            <a:pPr marL="0" indent="0">
              <a:buNone/>
            </a:pPr>
            <a:r>
              <a:rPr lang="en-CA" altLang="en-US" sz="3200" dirty="0"/>
              <a:t>- Introduction</a:t>
            </a:r>
          </a:p>
          <a:p>
            <a:pPr marL="0" indent="0">
              <a:buNone/>
            </a:pPr>
            <a:r>
              <a:rPr lang="en-CA" altLang="en-US" sz="3200" b="1" dirty="0">
                <a:solidFill>
                  <a:schemeClr val="accent5"/>
                </a:solidFill>
              </a:rPr>
              <a:t>- Debt-creating capital flows</a:t>
            </a:r>
          </a:p>
          <a:p>
            <a:pPr marL="0" indent="0">
              <a:buNone/>
            </a:pPr>
            <a:r>
              <a:rPr lang="en-CA" altLang="en-US" sz="3200" dirty="0"/>
              <a:t>- IMF and World Bank’s DSF for low-income countries</a:t>
            </a:r>
          </a:p>
          <a:p>
            <a:endParaRPr lang="en-CA" altLang="en-US" sz="3200" dirty="0"/>
          </a:p>
          <a:p>
            <a:endParaRPr lang="en-CA" altLang="en-US" sz="3200" dirty="0"/>
          </a:p>
          <a:p>
            <a:endParaRPr lang="en-CA" altLang="en-US" sz="3200" dirty="0"/>
          </a:p>
        </p:txBody>
      </p:sp>
    </p:spTree>
    <p:extLst>
      <p:ext uri="{BB962C8B-B14F-4D97-AF65-F5344CB8AC3E}">
        <p14:creationId xmlns:p14="http://schemas.microsoft.com/office/powerpoint/2010/main" val="1419870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3" name="Image 2">
            <a:extLst>
              <a:ext uri="{FF2B5EF4-FFF2-40B4-BE49-F238E27FC236}">
                <a16:creationId xmlns:a16="http://schemas.microsoft.com/office/drawing/2014/main" id="{043DA22F-B6EF-40F2-A0D8-F484670042B4}"/>
              </a:ext>
            </a:extLst>
          </p:cNvPr>
          <p:cNvPicPr>
            <a:picLocks noChangeAspect="1"/>
          </p:cNvPicPr>
          <p:nvPr/>
        </p:nvPicPr>
        <p:blipFill rotWithShape="1">
          <a:blip r:embed="rId2"/>
          <a:srcRect l="4946" t="5203" r="6945" b="3872"/>
          <a:stretch/>
        </p:blipFill>
        <p:spPr>
          <a:xfrm>
            <a:off x="838196" y="2248348"/>
            <a:ext cx="9747329" cy="3129006"/>
          </a:xfrm>
          <a:prstGeom prst="rect">
            <a:avLst/>
          </a:prstGeom>
        </p:spPr>
      </p:pic>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3"/>
          <a:srcRect b="39662"/>
          <a:stretch/>
        </p:blipFill>
        <p:spPr>
          <a:xfrm>
            <a:off x="399307" y="5479060"/>
            <a:ext cx="11393385" cy="523707"/>
          </a:xfrm>
          <a:prstGeom prst="rect">
            <a:avLst/>
          </a:prstGeom>
        </p:spPr>
      </p:pic>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moderate risk : Côte d’Ivoire</a:t>
            </a:r>
            <a:endParaRPr lang="en-US" altLang="en-US" sz="2000" dirty="0">
              <a:solidFill>
                <a:srgbClr val="2D5EC1"/>
              </a:solidFill>
            </a:endParaRPr>
          </a:p>
        </p:txBody>
      </p:sp>
    </p:spTree>
    <p:extLst>
      <p:ext uri="{BB962C8B-B14F-4D97-AF65-F5344CB8AC3E}">
        <p14:creationId xmlns:p14="http://schemas.microsoft.com/office/powerpoint/2010/main" val="15308665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2"/>
          <a:srcRect t="18709" b="36130"/>
          <a:stretch/>
        </p:blipFill>
        <p:spPr>
          <a:xfrm>
            <a:off x="399306" y="5518673"/>
            <a:ext cx="11393385" cy="376517"/>
          </a:xfrm>
          <a:prstGeom prst="rect">
            <a:avLst/>
          </a:prstGeom>
        </p:spPr>
      </p:pic>
      <p:pic>
        <p:nvPicPr>
          <p:cNvPr id="5" name="Image 4">
            <a:extLst>
              <a:ext uri="{FF2B5EF4-FFF2-40B4-BE49-F238E27FC236}">
                <a16:creationId xmlns:a16="http://schemas.microsoft.com/office/drawing/2014/main" id="{5ADC06D5-7790-429F-85E1-A0A7BCAA6851}"/>
              </a:ext>
            </a:extLst>
          </p:cNvPr>
          <p:cNvPicPr>
            <a:picLocks noChangeAspect="1"/>
          </p:cNvPicPr>
          <p:nvPr/>
        </p:nvPicPr>
        <p:blipFill>
          <a:blip r:embed="rId3"/>
          <a:stretch>
            <a:fillRect/>
          </a:stretch>
        </p:blipFill>
        <p:spPr>
          <a:xfrm>
            <a:off x="711267" y="2095041"/>
            <a:ext cx="10769462" cy="3033320"/>
          </a:xfrm>
          <a:prstGeom prst="rect">
            <a:avLst/>
          </a:prstGeom>
        </p:spPr>
      </p:pic>
      <p:sp>
        <p:nvSpPr>
          <p:cNvPr id="6" name="Rectangle 2">
            <a:extLst>
              <a:ext uri="{FF2B5EF4-FFF2-40B4-BE49-F238E27FC236}">
                <a16:creationId xmlns:a16="http://schemas.microsoft.com/office/drawing/2014/main" id="{AB5E6A16-4A4D-45B5-9777-E72348C84847}"/>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moderate risk : Côte d’Ivoire</a:t>
            </a:r>
            <a:endParaRPr lang="en-US" altLang="en-US" sz="2000" dirty="0">
              <a:solidFill>
                <a:srgbClr val="2D5EC1"/>
              </a:solidFill>
            </a:endParaRPr>
          </a:p>
        </p:txBody>
      </p:sp>
    </p:spTree>
    <p:extLst>
      <p:ext uri="{BB962C8B-B14F-4D97-AF65-F5344CB8AC3E}">
        <p14:creationId xmlns:p14="http://schemas.microsoft.com/office/powerpoint/2010/main" val="10266192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2"/>
          <a:srcRect b="48365"/>
          <a:stretch/>
        </p:blipFill>
        <p:spPr>
          <a:xfrm>
            <a:off x="399307" y="5532848"/>
            <a:ext cx="11393385" cy="448165"/>
          </a:xfrm>
          <a:prstGeom prst="rect">
            <a:avLst/>
          </a:prstGeom>
        </p:spPr>
      </p:pic>
      <p:pic>
        <p:nvPicPr>
          <p:cNvPr id="3" name="Image 2">
            <a:extLst>
              <a:ext uri="{FF2B5EF4-FFF2-40B4-BE49-F238E27FC236}">
                <a16:creationId xmlns:a16="http://schemas.microsoft.com/office/drawing/2014/main" id="{53D029D3-19D5-4D38-87B2-BC8CB484B7D7}"/>
              </a:ext>
            </a:extLst>
          </p:cNvPr>
          <p:cNvPicPr>
            <a:picLocks noChangeAspect="1"/>
          </p:cNvPicPr>
          <p:nvPr/>
        </p:nvPicPr>
        <p:blipFill rotWithShape="1">
          <a:blip r:embed="rId3"/>
          <a:srcRect l="9785" t="6425" r="4255"/>
          <a:stretch/>
        </p:blipFill>
        <p:spPr>
          <a:xfrm>
            <a:off x="1914861" y="2269863"/>
            <a:ext cx="8294146" cy="3137365"/>
          </a:xfrm>
          <a:prstGeom prst="rect">
            <a:avLst/>
          </a:prstGeom>
        </p:spPr>
      </p:pic>
      <p:sp>
        <p:nvSpPr>
          <p:cNvPr id="6" name="Rectangle 2">
            <a:extLst>
              <a:ext uri="{FF2B5EF4-FFF2-40B4-BE49-F238E27FC236}">
                <a16:creationId xmlns:a16="http://schemas.microsoft.com/office/drawing/2014/main" id="{FAD98BA3-C117-4550-A50B-42755790FB7C}"/>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moderate risk : Côte d’Ivoire</a:t>
            </a:r>
            <a:endParaRPr lang="en-US" altLang="en-US" sz="2000" dirty="0">
              <a:solidFill>
                <a:srgbClr val="2D5EC1"/>
              </a:solidFill>
            </a:endParaRPr>
          </a:p>
        </p:txBody>
      </p:sp>
    </p:spTree>
    <p:extLst>
      <p:ext uri="{BB962C8B-B14F-4D97-AF65-F5344CB8AC3E}">
        <p14:creationId xmlns:p14="http://schemas.microsoft.com/office/powerpoint/2010/main" val="3870955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2"/>
          <a:srcRect t="22986" b="39662"/>
          <a:stretch/>
        </p:blipFill>
        <p:spPr>
          <a:xfrm>
            <a:off x="399307" y="5610113"/>
            <a:ext cx="11393385" cy="324199"/>
          </a:xfrm>
          <a:prstGeom prst="rect">
            <a:avLst/>
          </a:prstGeom>
        </p:spPr>
      </p:pic>
      <p:pic>
        <p:nvPicPr>
          <p:cNvPr id="5" name="Image 4">
            <a:extLst>
              <a:ext uri="{FF2B5EF4-FFF2-40B4-BE49-F238E27FC236}">
                <a16:creationId xmlns:a16="http://schemas.microsoft.com/office/drawing/2014/main" id="{EACCCB7E-63FC-4161-86C1-516BF8F5295C}"/>
              </a:ext>
            </a:extLst>
          </p:cNvPr>
          <p:cNvPicPr>
            <a:picLocks noChangeAspect="1"/>
          </p:cNvPicPr>
          <p:nvPr/>
        </p:nvPicPr>
        <p:blipFill>
          <a:blip r:embed="rId3"/>
          <a:stretch>
            <a:fillRect/>
          </a:stretch>
        </p:blipFill>
        <p:spPr>
          <a:xfrm>
            <a:off x="523571" y="2061714"/>
            <a:ext cx="10830227" cy="3415496"/>
          </a:xfrm>
          <a:prstGeom prst="rect">
            <a:avLst/>
          </a:prstGeom>
        </p:spPr>
      </p:pic>
      <p:sp>
        <p:nvSpPr>
          <p:cNvPr id="6" name="Rectangle 2">
            <a:extLst>
              <a:ext uri="{FF2B5EF4-FFF2-40B4-BE49-F238E27FC236}">
                <a16:creationId xmlns:a16="http://schemas.microsoft.com/office/drawing/2014/main" id="{3EC7905B-33A5-4F75-B3E6-55576A8C129C}"/>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moderate risk : Côte d’Ivoire</a:t>
            </a:r>
            <a:endParaRPr lang="en-US" altLang="en-US" sz="2000" dirty="0">
              <a:solidFill>
                <a:srgbClr val="2D5EC1"/>
              </a:solidFill>
            </a:endParaRPr>
          </a:p>
        </p:txBody>
      </p:sp>
    </p:spTree>
    <p:extLst>
      <p:ext uri="{BB962C8B-B14F-4D97-AF65-F5344CB8AC3E}">
        <p14:creationId xmlns:p14="http://schemas.microsoft.com/office/powerpoint/2010/main" val="2593671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2"/>
          <a:srcRect b="39662"/>
          <a:stretch/>
        </p:blipFill>
        <p:spPr>
          <a:xfrm>
            <a:off x="399307" y="5479060"/>
            <a:ext cx="11393385" cy="523707"/>
          </a:xfrm>
          <a:prstGeom prst="rect">
            <a:avLst/>
          </a:prstGeom>
        </p:spPr>
      </p:pic>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High risk : Ethiopia</a:t>
            </a:r>
            <a:endParaRPr lang="en-US" altLang="en-US" sz="2000" dirty="0">
              <a:solidFill>
                <a:srgbClr val="2D5EC1"/>
              </a:solidFill>
            </a:endParaRPr>
          </a:p>
        </p:txBody>
      </p:sp>
      <p:pic>
        <p:nvPicPr>
          <p:cNvPr id="6" name="Image 5">
            <a:extLst>
              <a:ext uri="{FF2B5EF4-FFF2-40B4-BE49-F238E27FC236}">
                <a16:creationId xmlns:a16="http://schemas.microsoft.com/office/drawing/2014/main" id="{98C1095F-B5C3-47EE-9990-31B54DA16463}"/>
              </a:ext>
            </a:extLst>
          </p:cNvPr>
          <p:cNvPicPr>
            <a:picLocks noChangeAspect="1"/>
          </p:cNvPicPr>
          <p:nvPr/>
        </p:nvPicPr>
        <p:blipFill>
          <a:blip r:embed="rId3"/>
          <a:stretch>
            <a:fillRect/>
          </a:stretch>
        </p:blipFill>
        <p:spPr>
          <a:xfrm>
            <a:off x="1054026" y="2272116"/>
            <a:ext cx="9441562" cy="3206944"/>
          </a:xfrm>
          <a:prstGeom prst="rect">
            <a:avLst/>
          </a:prstGeom>
        </p:spPr>
      </p:pic>
    </p:spTree>
    <p:extLst>
      <p:ext uri="{BB962C8B-B14F-4D97-AF65-F5344CB8AC3E}">
        <p14:creationId xmlns:p14="http://schemas.microsoft.com/office/powerpoint/2010/main" val="36512552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pic>
        <p:nvPicPr>
          <p:cNvPr id="4" name="Image 3">
            <a:extLst>
              <a:ext uri="{FF2B5EF4-FFF2-40B4-BE49-F238E27FC236}">
                <a16:creationId xmlns:a16="http://schemas.microsoft.com/office/drawing/2014/main" id="{BE114017-C24A-440C-A2EC-FDA2946CDAB4}"/>
              </a:ext>
            </a:extLst>
          </p:cNvPr>
          <p:cNvPicPr>
            <a:picLocks noChangeAspect="1"/>
          </p:cNvPicPr>
          <p:nvPr/>
        </p:nvPicPr>
        <p:blipFill rotWithShape="1">
          <a:blip r:embed="rId2"/>
          <a:srcRect b="39662"/>
          <a:stretch/>
        </p:blipFill>
        <p:spPr>
          <a:xfrm>
            <a:off x="399307" y="5479060"/>
            <a:ext cx="11393385" cy="523707"/>
          </a:xfrm>
          <a:prstGeom prst="rect">
            <a:avLst/>
          </a:prstGeom>
        </p:spPr>
      </p:pic>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80646"/>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High risk : Ethiopia</a:t>
            </a:r>
            <a:endParaRPr lang="en-US" altLang="en-US" sz="2000" dirty="0">
              <a:solidFill>
                <a:srgbClr val="2D5EC1"/>
              </a:solidFill>
            </a:endParaRPr>
          </a:p>
        </p:txBody>
      </p:sp>
      <p:pic>
        <p:nvPicPr>
          <p:cNvPr id="3" name="Image 2">
            <a:extLst>
              <a:ext uri="{FF2B5EF4-FFF2-40B4-BE49-F238E27FC236}">
                <a16:creationId xmlns:a16="http://schemas.microsoft.com/office/drawing/2014/main" id="{79BEDDD7-5480-43A2-9049-F9B936A2BC1F}"/>
              </a:ext>
            </a:extLst>
          </p:cNvPr>
          <p:cNvPicPr>
            <a:picLocks noChangeAspect="1"/>
          </p:cNvPicPr>
          <p:nvPr/>
        </p:nvPicPr>
        <p:blipFill>
          <a:blip r:embed="rId3"/>
          <a:stretch>
            <a:fillRect/>
          </a:stretch>
        </p:blipFill>
        <p:spPr>
          <a:xfrm>
            <a:off x="722538" y="2136165"/>
            <a:ext cx="9833067" cy="3241189"/>
          </a:xfrm>
          <a:prstGeom prst="rect">
            <a:avLst/>
          </a:prstGeom>
        </p:spPr>
      </p:pic>
    </p:spTree>
    <p:extLst>
      <p:ext uri="{BB962C8B-B14F-4D97-AF65-F5344CB8AC3E}">
        <p14:creationId xmlns:p14="http://schemas.microsoft.com/office/powerpoint/2010/main" val="41050168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838198" y="25624"/>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360130"/>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Low risk : Moldova</a:t>
            </a:r>
            <a:endParaRPr lang="en-US" altLang="en-US" sz="2000" dirty="0">
              <a:solidFill>
                <a:srgbClr val="2D5EC1"/>
              </a:solidFill>
            </a:endParaRPr>
          </a:p>
        </p:txBody>
      </p:sp>
      <p:pic>
        <p:nvPicPr>
          <p:cNvPr id="3" name="Image 2">
            <a:extLst>
              <a:ext uri="{FF2B5EF4-FFF2-40B4-BE49-F238E27FC236}">
                <a16:creationId xmlns:a16="http://schemas.microsoft.com/office/drawing/2014/main" id="{4512D541-3B2C-47DD-BCBB-D4AE695DA4F2}"/>
              </a:ext>
            </a:extLst>
          </p:cNvPr>
          <p:cNvPicPr>
            <a:picLocks noChangeAspect="1"/>
          </p:cNvPicPr>
          <p:nvPr/>
        </p:nvPicPr>
        <p:blipFill rotWithShape="1">
          <a:blip r:embed="rId2"/>
          <a:srcRect t="4916"/>
          <a:stretch/>
        </p:blipFill>
        <p:spPr>
          <a:xfrm>
            <a:off x="460786" y="1894915"/>
            <a:ext cx="8839200" cy="4963085"/>
          </a:xfrm>
          <a:prstGeom prst="rect">
            <a:avLst/>
          </a:prstGeom>
        </p:spPr>
      </p:pic>
    </p:spTree>
    <p:extLst>
      <p:ext uri="{BB962C8B-B14F-4D97-AF65-F5344CB8AC3E}">
        <p14:creationId xmlns:p14="http://schemas.microsoft.com/office/powerpoint/2010/main" val="34971194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838198" y="25624"/>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360130"/>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Example in distress: Mozambique</a:t>
            </a:r>
            <a:endParaRPr lang="en-US" altLang="en-US" sz="2000" dirty="0">
              <a:solidFill>
                <a:srgbClr val="2D5EC1"/>
              </a:solidFill>
            </a:endParaRPr>
          </a:p>
        </p:txBody>
      </p:sp>
      <p:pic>
        <p:nvPicPr>
          <p:cNvPr id="4" name="Image 3">
            <a:extLst>
              <a:ext uri="{FF2B5EF4-FFF2-40B4-BE49-F238E27FC236}">
                <a16:creationId xmlns:a16="http://schemas.microsoft.com/office/drawing/2014/main" id="{F7D2E3AA-6837-4CCF-9002-ABC77EAB7BF1}"/>
              </a:ext>
            </a:extLst>
          </p:cNvPr>
          <p:cNvPicPr>
            <a:picLocks noChangeAspect="1"/>
          </p:cNvPicPr>
          <p:nvPr/>
        </p:nvPicPr>
        <p:blipFill>
          <a:blip r:embed="rId2"/>
          <a:stretch>
            <a:fillRect/>
          </a:stretch>
        </p:blipFill>
        <p:spPr>
          <a:xfrm>
            <a:off x="1215614" y="2029713"/>
            <a:ext cx="7982486" cy="4683059"/>
          </a:xfrm>
          <a:prstGeom prst="rect">
            <a:avLst/>
          </a:prstGeom>
        </p:spPr>
      </p:pic>
    </p:spTree>
    <p:extLst>
      <p:ext uri="{BB962C8B-B14F-4D97-AF65-F5344CB8AC3E}">
        <p14:creationId xmlns:p14="http://schemas.microsoft.com/office/powerpoint/2010/main" val="10164003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38</a:t>
            </a:fld>
            <a:endParaRPr lang="en-US" altLang="en-US" sz="1200" i="0">
              <a:solidFill>
                <a:srgbClr val="000000"/>
              </a:solidFill>
            </a:endParaRPr>
          </a:p>
        </p:txBody>
      </p:sp>
      <p:sp>
        <p:nvSpPr>
          <p:cNvPr id="8194" name="Rectangle 2"/>
          <p:cNvSpPr>
            <a:spLocks noGrp="1" noChangeArrowheads="1"/>
          </p:cNvSpPr>
          <p:nvPr>
            <p:ph type="title"/>
          </p:nvPr>
        </p:nvSpPr>
        <p:spPr>
          <a:xfrm>
            <a:off x="838200" y="1822044"/>
            <a:ext cx="10515600" cy="604493"/>
          </a:xfrm>
        </p:spPr>
        <p:txBody>
          <a:bodyPr/>
          <a:lstStyle/>
          <a:p>
            <a:br>
              <a:rPr lang="en-US" altLang="en-US" sz="2400" b="0" dirty="0">
                <a:solidFill>
                  <a:srgbClr val="2D5EC1"/>
                </a:solidFill>
              </a:rPr>
            </a:br>
            <a:r>
              <a:rPr lang="en-US" altLang="fr-FR" sz="1600" cap="all" dirty="0"/>
              <a:t>LIC-DSF used  to inform IMF and WB debt-limit policies</a:t>
            </a:r>
            <a:br>
              <a:rPr lang="en-GB" sz="1600" cap="all" dirty="0"/>
            </a:br>
            <a:r>
              <a:rPr lang="en-GB" sz="1600" dirty="0"/>
              <a:t> </a:t>
            </a:r>
            <a:endParaRPr lang="en-US" altLang="en-US" sz="160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pSp>
        <p:nvGrpSpPr>
          <p:cNvPr id="8" name="Groupe 7">
            <a:extLst>
              <a:ext uri="{FF2B5EF4-FFF2-40B4-BE49-F238E27FC236}">
                <a16:creationId xmlns:a16="http://schemas.microsoft.com/office/drawing/2014/main" id="{C8894C00-A547-4527-B179-7962AE758569}"/>
              </a:ext>
            </a:extLst>
          </p:cNvPr>
          <p:cNvGrpSpPr/>
          <p:nvPr/>
        </p:nvGrpSpPr>
        <p:grpSpPr>
          <a:xfrm>
            <a:off x="434444" y="3227987"/>
            <a:ext cx="2265813" cy="2436051"/>
            <a:chOff x="434444" y="2819192"/>
            <a:chExt cx="2265813" cy="2436051"/>
          </a:xfrm>
        </p:grpSpPr>
        <p:sp>
          <p:nvSpPr>
            <p:cNvPr id="9" name="ZoneTexte 8">
              <a:extLst>
                <a:ext uri="{FF2B5EF4-FFF2-40B4-BE49-F238E27FC236}">
                  <a16:creationId xmlns:a16="http://schemas.microsoft.com/office/drawing/2014/main" id="{D390F64E-B3A4-4255-B6DC-6E29C9644041}"/>
                </a:ext>
              </a:extLst>
            </p:cNvPr>
            <p:cNvSpPr txBox="1"/>
            <p:nvPr/>
          </p:nvSpPr>
          <p:spPr>
            <a:xfrm>
              <a:off x="540257" y="4885911"/>
              <a:ext cx="2160000" cy="369332"/>
            </a:xfrm>
            <a:prstGeom prst="rect">
              <a:avLst/>
            </a:prstGeom>
            <a:solidFill>
              <a:srgbClr val="0F5494">
                <a:alpha val="70000"/>
              </a:srgbClr>
            </a:solidFill>
          </p:spPr>
          <p:txBody>
            <a:bodyPr wrap="square" rtlCol="0" anchor="ctr">
              <a:spAutoFit/>
            </a:bodyPr>
            <a:lstStyle/>
            <a:p>
              <a:pPr algn="ctr">
                <a:defRPr/>
              </a:pPr>
              <a:r>
                <a:rPr lang="en-US" sz="1800" b="1" cap="all" dirty="0">
                  <a:solidFill>
                    <a:schemeClr val="bg1"/>
                  </a:solidFill>
                  <a:latin typeface="+mn-lt"/>
                </a:rPr>
                <a:t>Public DSA</a:t>
              </a:r>
            </a:p>
          </p:txBody>
        </p:sp>
        <p:sp>
          <p:nvSpPr>
            <p:cNvPr id="13" name="ZoneTexte 12">
              <a:extLst>
                <a:ext uri="{FF2B5EF4-FFF2-40B4-BE49-F238E27FC236}">
                  <a16:creationId xmlns:a16="http://schemas.microsoft.com/office/drawing/2014/main" id="{CBDB97A8-B8ED-4E84-8FB4-E7E42AA58CC3}"/>
                </a:ext>
              </a:extLst>
            </p:cNvPr>
            <p:cNvSpPr txBox="1"/>
            <p:nvPr/>
          </p:nvSpPr>
          <p:spPr>
            <a:xfrm>
              <a:off x="540257" y="3852552"/>
              <a:ext cx="2160000" cy="369332"/>
            </a:xfrm>
            <a:prstGeom prst="rect">
              <a:avLst/>
            </a:prstGeom>
            <a:solidFill>
              <a:srgbClr val="F5823C"/>
            </a:solidFill>
          </p:spPr>
          <p:txBody>
            <a:bodyPr wrap="square" rtlCol="0" anchor="ctr">
              <a:spAutoFit/>
            </a:bodyPr>
            <a:lstStyle/>
            <a:p>
              <a:pPr algn="ctr">
                <a:defRPr/>
              </a:pPr>
              <a:r>
                <a:rPr lang="en-US" sz="1800" b="1" cap="all" dirty="0">
                  <a:solidFill>
                    <a:schemeClr val="bg1"/>
                  </a:solidFill>
                  <a:latin typeface="+mn-lt"/>
                </a:rPr>
                <a:t>External DSA</a:t>
              </a:r>
            </a:p>
          </p:txBody>
        </p:sp>
        <p:sp>
          <p:nvSpPr>
            <p:cNvPr id="14" name="Rectangle 13">
              <a:extLst>
                <a:ext uri="{FF2B5EF4-FFF2-40B4-BE49-F238E27FC236}">
                  <a16:creationId xmlns:a16="http://schemas.microsoft.com/office/drawing/2014/main" id="{7BFF878C-2A74-442E-9B6C-C87ACE717403}"/>
                </a:ext>
              </a:extLst>
            </p:cNvPr>
            <p:cNvSpPr/>
            <p:nvPr/>
          </p:nvSpPr>
          <p:spPr>
            <a:xfrm>
              <a:off x="540257" y="2819192"/>
              <a:ext cx="2160000" cy="369332"/>
            </a:xfrm>
            <a:prstGeom prst="rect">
              <a:avLst/>
            </a:prstGeom>
            <a:solidFill>
              <a:schemeClr val="tx1">
                <a:lumMod val="65000"/>
                <a:lumOff val="35000"/>
              </a:schemeClr>
            </a:solidFill>
          </p:spPr>
          <p:txBody>
            <a:bodyPr wrap="square" anchor="ctr">
              <a:spAutoFit/>
            </a:bodyPr>
            <a:lstStyle/>
            <a:p>
              <a:pPr lvl="0" algn="ctr"/>
              <a:r>
                <a:rPr lang="en-US" altLang="fr-FR" sz="1800" b="1" cap="all" dirty="0">
                  <a:solidFill>
                    <a:schemeClr val="bg1"/>
                  </a:solidFill>
                  <a:latin typeface="+mn-lt"/>
                </a:rPr>
                <a:t>DSF</a:t>
              </a:r>
              <a:endParaRPr lang="en-US" sz="1800" b="1" cap="all" dirty="0">
                <a:solidFill>
                  <a:schemeClr val="bg1"/>
                </a:solidFill>
                <a:latin typeface="+mn-lt"/>
              </a:endParaRPr>
            </a:p>
          </p:txBody>
        </p:sp>
        <p:cxnSp>
          <p:nvCxnSpPr>
            <p:cNvPr id="15" name="Connecteur droit 14">
              <a:extLst>
                <a:ext uri="{FF2B5EF4-FFF2-40B4-BE49-F238E27FC236}">
                  <a16:creationId xmlns:a16="http://schemas.microsoft.com/office/drawing/2014/main" id="{9756320D-78E4-49F4-86F1-BDE3B7BEE5FF}"/>
                </a:ext>
              </a:extLst>
            </p:cNvPr>
            <p:cNvCxnSpPr/>
            <p:nvPr/>
          </p:nvCxnSpPr>
          <p:spPr bwMode="auto">
            <a:xfrm>
              <a:off x="434444" y="2943800"/>
              <a:ext cx="0" cy="2160240"/>
            </a:xfrm>
            <a:prstGeom prst="line">
              <a:avLst/>
            </a:prstGeom>
            <a:noFill/>
            <a:ln w="34925" cap="flat" cmpd="sng" algn="ctr">
              <a:solidFill>
                <a:srgbClr val="0F5494"/>
              </a:solidFill>
              <a:prstDash val="solid"/>
              <a:round/>
              <a:headEnd type="none" w="med" len="med"/>
              <a:tailEnd type="none" w="med" len="med"/>
            </a:ln>
            <a:effectLst/>
          </p:spPr>
        </p:cxnSp>
      </p:grpSp>
      <p:grpSp>
        <p:nvGrpSpPr>
          <p:cNvPr id="16" name="Groupe 15">
            <a:extLst>
              <a:ext uri="{FF2B5EF4-FFF2-40B4-BE49-F238E27FC236}">
                <a16:creationId xmlns:a16="http://schemas.microsoft.com/office/drawing/2014/main" id="{8F0A4CD9-97F8-4558-9981-A054144C80DE}"/>
              </a:ext>
            </a:extLst>
          </p:cNvPr>
          <p:cNvGrpSpPr/>
          <p:nvPr/>
        </p:nvGrpSpPr>
        <p:grpSpPr>
          <a:xfrm>
            <a:off x="3551474" y="3573355"/>
            <a:ext cx="2016125" cy="1795463"/>
            <a:chOff x="2981313" y="3132286"/>
            <a:chExt cx="2016125" cy="1795463"/>
          </a:xfrm>
        </p:grpSpPr>
        <p:sp>
          <p:nvSpPr>
            <p:cNvPr id="17" name="Flèche : droite 16">
              <a:extLst>
                <a:ext uri="{FF2B5EF4-FFF2-40B4-BE49-F238E27FC236}">
                  <a16:creationId xmlns:a16="http://schemas.microsoft.com/office/drawing/2014/main" id="{372A7394-097E-4757-8104-81C4AD3EB80B}"/>
                </a:ext>
              </a:extLst>
            </p:cNvPr>
            <p:cNvSpPr/>
            <p:nvPr/>
          </p:nvSpPr>
          <p:spPr bwMode="auto">
            <a:xfrm>
              <a:off x="2981313" y="3132286"/>
              <a:ext cx="2016125" cy="1795463"/>
            </a:xfrm>
            <a:prstGeom prst="rightArrow">
              <a:avLst/>
            </a:prstGeom>
            <a:solidFill>
              <a:srgbClr val="0F5494"/>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marL="3175" eaLnBrk="1" hangingPunct="1">
                <a:defRPr/>
              </a:pPr>
              <a:endParaRPr lang="en-US" dirty="0">
                <a:solidFill>
                  <a:srgbClr val="0F5494"/>
                </a:solidFill>
              </a:endParaRPr>
            </a:p>
          </p:txBody>
        </p:sp>
        <p:sp>
          <p:nvSpPr>
            <p:cNvPr id="18" name="ZoneTexte 10">
              <a:extLst>
                <a:ext uri="{FF2B5EF4-FFF2-40B4-BE49-F238E27FC236}">
                  <a16:creationId xmlns:a16="http://schemas.microsoft.com/office/drawing/2014/main" id="{C3D1EE5B-586D-4A7D-92DA-93CDA610CC12}"/>
                </a:ext>
              </a:extLst>
            </p:cNvPr>
            <p:cNvSpPr txBox="1">
              <a:spLocks noChangeArrowheads="1"/>
            </p:cNvSpPr>
            <p:nvPr/>
          </p:nvSpPr>
          <p:spPr bwMode="auto">
            <a:xfrm>
              <a:off x="3131840" y="3706961"/>
              <a:ext cx="1308100" cy="646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fr-FR" sz="1800" b="1" i="0" dirty="0">
                  <a:solidFill>
                    <a:schemeClr val="bg1"/>
                  </a:solidFill>
                </a:rPr>
                <a:t>Results used </a:t>
              </a:r>
            </a:p>
          </p:txBody>
        </p:sp>
      </p:grpSp>
      <p:grpSp>
        <p:nvGrpSpPr>
          <p:cNvPr id="19" name="Groupe 18">
            <a:extLst>
              <a:ext uri="{FF2B5EF4-FFF2-40B4-BE49-F238E27FC236}">
                <a16:creationId xmlns:a16="http://schemas.microsoft.com/office/drawing/2014/main" id="{196D017C-F156-4FB6-AB93-E660899FA0E8}"/>
              </a:ext>
            </a:extLst>
          </p:cNvPr>
          <p:cNvGrpSpPr/>
          <p:nvPr/>
        </p:nvGrpSpPr>
        <p:grpSpPr>
          <a:xfrm>
            <a:off x="6281076" y="2424691"/>
            <a:ext cx="3597815" cy="3583586"/>
            <a:chOff x="5366673" y="2037414"/>
            <a:chExt cx="3597815" cy="3583586"/>
          </a:xfrm>
        </p:grpSpPr>
        <p:sp>
          <p:nvSpPr>
            <p:cNvPr id="20" name="Title 1">
              <a:extLst>
                <a:ext uri="{FF2B5EF4-FFF2-40B4-BE49-F238E27FC236}">
                  <a16:creationId xmlns:a16="http://schemas.microsoft.com/office/drawing/2014/main" id="{36C4328C-D4D7-4B7C-8D5E-1679A8A839E7}"/>
                </a:ext>
              </a:extLst>
            </p:cNvPr>
            <p:cNvSpPr txBox="1">
              <a:spLocks/>
            </p:cNvSpPr>
            <p:nvPr/>
          </p:nvSpPr>
          <p:spPr bwMode="auto">
            <a:xfrm>
              <a:off x="5366673" y="2037414"/>
              <a:ext cx="359781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a:defRPr/>
              </a:pPr>
              <a:r>
                <a:rPr lang="en-US" altLang="fr-FR" sz="1600" dirty="0"/>
                <a:t>IMF and WB debt-limit policies</a:t>
              </a:r>
              <a:endParaRPr lang="en-US" sz="1600" kern="0" dirty="0"/>
            </a:p>
          </p:txBody>
        </p:sp>
        <p:sp>
          <p:nvSpPr>
            <p:cNvPr id="21" name="ZoneTexte 20">
              <a:extLst>
                <a:ext uri="{FF2B5EF4-FFF2-40B4-BE49-F238E27FC236}">
                  <a16:creationId xmlns:a16="http://schemas.microsoft.com/office/drawing/2014/main" id="{3CD31B55-85D3-40F8-BA94-2B0FF2867E45}"/>
                </a:ext>
              </a:extLst>
            </p:cNvPr>
            <p:cNvSpPr txBox="1"/>
            <p:nvPr/>
          </p:nvSpPr>
          <p:spPr>
            <a:xfrm>
              <a:off x="5457756" y="2852936"/>
              <a:ext cx="3384550" cy="1323439"/>
            </a:xfrm>
            <a:prstGeom prst="rect">
              <a:avLst/>
            </a:prstGeom>
            <a:solidFill>
              <a:srgbClr val="0F5494"/>
            </a:solidFill>
            <a:ln>
              <a:noFill/>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sz="1600" b="1" dirty="0">
                  <a:solidFill>
                    <a:schemeClr val="bg1"/>
                  </a:solidFill>
                </a:rPr>
                <a:t>IMF DLP (2015)</a:t>
              </a:r>
            </a:p>
            <a:p>
              <a:pPr algn="ctr">
                <a:defRPr/>
              </a:pPr>
              <a:r>
                <a:rPr lang="en-US" sz="1600" b="1" dirty="0">
                  <a:solidFill>
                    <a:schemeClr val="bg1"/>
                  </a:solidFill>
                </a:rPr>
                <a:t>Limits on debt accumulation in countries with Fund-supported programs</a:t>
              </a:r>
            </a:p>
          </p:txBody>
        </p:sp>
        <p:sp>
          <p:nvSpPr>
            <p:cNvPr id="22" name="ZoneTexte 21">
              <a:extLst>
                <a:ext uri="{FF2B5EF4-FFF2-40B4-BE49-F238E27FC236}">
                  <a16:creationId xmlns:a16="http://schemas.microsoft.com/office/drawing/2014/main" id="{83FEA3AF-ED80-4E2E-953F-86AACD44035A}"/>
                </a:ext>
              </a:extLst>
            </p:cNvPr>
            <p:cNvSpPr txBox="1"/>
            <p:nvPr/>
          </p:nvSpPr>
          <p:spPr>
            <a:xfrm>
              <a:off x="5478394" y="4297561"/>
              <a:ext cx="3384550" cy="1323439"/>
            </a:xfrm>
            <a:prstGeom prst="rect">
              <a:avLst/>
            </a:prstGeom>
            <a:solidFill>
              <a:srgbClr val="0F5494"/>
            </a:solidFill>
            <a:ln>
              <a:noFill/>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sz="1600" b="1" dirty="0">
                  <a:solidFill>
                    <a:schemeClr val="bg1"/>
                  </a:solidFill>
                </a:rPr>
                <a:t>IDA’s NCB policies</a:t>
              </a:r>
            </a:p>
            <a:p>
              <a:pPr algn="ctr">
                <a:defRPr/>
              </a:pPr>
              <a:r>
                <a:rPr lang="en-US" sz="1600" b="1" dirty="0">
                  <a:solidFill>
                    <a:schemeClr val="bg1"/>
                  </a:solidFill>
                </a:rPr>
                <a:t>Limits on NCB in countries that receive IDA grants or that have benefited from MDRI</a:t>
              </a:r>
            </a:p>
          </p:txBody>
        </p:sp>
      </p:grpSp>
    </p:spTree>
    <p:extLst>
      <p:ext uri="{BB962C8B-B14F-4D97-AF65-F5344CB8AC3E}">
        <p14:creationId xmlns:p14="http://schemas.microsoft.com/office/powerpoint/2010/main" val="361978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39</a:t>
            </a:fld>
            <a:endParaRPr lang="en-US" altLang="en-US" sz="1200" i="0">
              <a:solidFill>
                <a:srgbClr val="000000"/>
              </a:solidFill>
            </a:endParaRPr>
          </a:p>
        </p:txBody>
      </p:sp>
      <p:sp>
        <p:nvSpPr>
          <p:cNvPr id="8194" name="Rectangle 2"/>
          <p:cNvSpPr>
            <a:spLocks noGrp="1" noChangeArrowheads="1"/>
          </p:cNvSpPr>
          <p:nvPr>
            <p:ph type="title"/>
          </p:nvPr>
        </p:nvSpPr>
        <p:spPr>
          <a:xfrm>
            <a:off x="752139" y="1400872"/>
            <a:ext cx="10515600" cy="604493"/>
          </a:xfrm>
        </p:spPr>
        <p:txBody>
          <a:bodyPr/>
          <a:lstStyle/>
          <a:p>
            <a:br>
              <a:rPr lang="en-US" altLang="en-US" sz="2400" b="0" dirty="0">
                <a:solidFill>
                  <a:srgbClr val="2D5EC1"/>
                </a:solidFill>
              </a:rPr>
            </a:br>
            <a:r>
              <a:rPr lang="en-US" altLang="fr-FR" sz="1600" cap="all" dirty="0"/>
              <a:t>New </a:t>
            </a:r>
            <a:r>
              <a:rPr lang="en-US" altLang="fr-FR" sz="1600" cap="all" dirty="0" err="1"/>
              <a:t>imf</a:t>
            </a:r>
            <a:r>
              <a:rPr lang="en-US" altLang="fr-FR" sz="1600" cap="all" dirty="0"/>
              <a:t> debt limit policy </a:t>
            </a:r>
            <a:br>
              <a:rPr lang="en-GB" sz="1600" cap="all" dirty="0"/>
            </a:br>
            <a:r>
              <a:rPr lang="en-GB" sz="1600" dirty="0"/>
              <a:t> </a:t>
            </a:r>
            <a:endParaRPr lang="en-US" altLang="en-US" sz="160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IMF and World Bank’s DSF for low-income countries</a:t>
            </a:r>
          </a:p>
        </p:txBody>
      </p:sp>
      <p:grpSp>
        <p:nvGrpSpPr>
          <p:cNvPr id="23" name="Groupe 22">
            <a:extLst>
              <a:ext uri="{FF2B5EF4-FFF2-40B4-BE49-F238E27FC236}">
                <a16:creationId xmlns:a16="http://schemas.microsoft.com/office/drawing/2014/main" id="{58F98D26-0D87-4CFB-80AF-C6AA73B4F6C2}"/>
              </a:ext>
            </a:extLst>
          </p:cNvPr>
          <p:cNvGrpSpPr/>
          <p:nvPr/>
        </p:nvGrpSpPr>
        <p:grpSpPr>
          <a:xfrm>
            <a:off x="1225607" y="2145766"/>
            <a:ext cx="4029872" cy="3985520"/>
            <a:chOff x="239670" y="2428700"/>
            <a:chExt cx="4029872" cy="3985520"/>
          </a:xfrm>
        </p:grpSpPr>
        <p:sp>
          <p:nvSpPr>
            <p:cNvPr id="24" name="Rectangle 3">
              <a:extLst>
                <a:ext uri="{FF2B5EF4-FFF2-40B4-BE49-F238E27FC236}">
                  <a16:creationId xmlns:a16="http://schemas.microsoft.com/office/drawing/2014/main" id="{32E9FF26-2AF4-4BEF-8BE5-49DEF4B539C7}"/>
                </a:ext>
              </a:extLst>
            </p:cNvPr>
            <p:cNvSpPr txBox="1">
              <a:spLocks noChangeArrowheads="1"/>
            </p:cNvSpPr>
            <p:nvPr/>
          </p:nvSpPr>
          <p:spPr bwMode="auto">
            <a:xfrm>
              <a:off x="239670" y="3429000"/>
              <a:ext cx="4029872" cy="2985220"/>
            </a:xfrm>
            <a:prstGeom prst="rect">
              <a:avLst/>
            </a:prstGeom>
            <a:solidFill>
              <a:schemeClr val="bg1"/>
            </a:solid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73038" lvl="1" indent="-173038">
                <a:spcBef>
                  <a:spcPts val="1800"/>
                </a:spcBef>
                <a:spcAft>
                  <a:spcPts val="1200"/>
                </a:spcAft>
                <a:buClr>
                  <a:srgbClr val="0F5494"/>
                </a:buClr>
                <a:buSzPct val="73000"/>
                <a:buFont typeface="Wingdings" panose="05000000000000000000" pitchFamily="2" charset="2"/>
                <a:buChar char="§"/>
                <a:defRPr/>
              </a:pPr>
              <a:r>
                <a:rPr lang="en-GB" sz="1400" dirty="0"/>
                <a:t>The assessment of debt vulnerabilities is informed by the low-income countries debt sustainability framework </a:t>
              </a:r>
              <a:r>
                <a:rPr lang="en-GB" sz="1400" b="0" dirty="0"/>
                <a:t>(LIC-DSF)</a:t>
              </a:r>
              <a:r>
                <a:rPr lang="en-GB" sz="1400" dirty="0"/>
                <a:t>.</a:t>
              </a:r>
            </a:p>
            <a:p>
              <a:pPr marL="173038" lvl="1" indent="-173038">
                <a:spcBef>
                  <a:spcPts val="1800"/>
                </a:spcBef>
                <a:spcAft>
                  <a:spcPts val="1200"/>
                </a:spcAft>
                <a:buClr>
                  <a:srgbClr val="0F5494"/>
                </a:buClr>
                <a:buSzPct val="73000"/>
                <a:buFont typeface="Wingdings" panose="05000000000000000000" pitchFamily="2" charset="2"/>
                <a:buChar char="§"/>
                <a:defRPr/>
              </a:pPr>
              <a:r>
                <a:rPr lang="en-GB" sz="1400" dirty="0"/>
                <a:t>An external risk of debt distress rating of "moderate", "high", or "in debt distress" would signal the presence of significant external public debt vulnerabilities.</a:t>
              </a:r>
            </a:p>
          </p:txBody>
        </p:sp>
        <p:sp>
          <p:nvSpPr>
            <p:cNvPr id="25" name="Rectangle 3">
              <a:extLst>
                <a:ext uri="{FF2B5EF4-FFF2-40B4-BE49-F238E27FC236}">
                  <a16:creationId xmlns:a16="http://schemas.microsoft.com/office/drawing/2014/main" id="{02E388A5-889E-47B9-81F0-B3DFD9AE5382}"/>
                </a:ext>
              </a:extLst>
            </p:cNvPr>
            <p:cNvSpPr txBox="1">
              <a:spLocks noChangeArrowheads="1"/>
            </p:cNvSpPr>
            <p:nvPr/>
          </p:nvSpPr>
          <p:spPr bwMode="auto">
            <a:xfrm>
              <a:off x="239670" y="2428700"/>
              <a:ext cx="4029872" cy="1000300"/>
            </a:xfrm>
            <a:prstGeom prst="rect">
              <a:avLst/>
            </a:prstGeom>
            <a:solidFill>
              <a:srgbClr val="0F5494"/>
            </a:solid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1" indent="0" algn="ctr">
                <a:spcBef>
                  <a:spcPts val="600"/>
                </a:spcBef>
                <a:spcAft>
                  <a:spcPts val="0"/>
                </a:spcAft>
                <a:buClr>
                  <a:srgbClr val="0F5494"/>
                </a:buClr>
                <a:buSzPct val="73000"/>
                <a:buNone/>
                <a:defRPr/>
              </a:pPr>
              <a:r>
                <a:rPr lang="en-GB" sz="1800" dirty="0">
                  <a:solidFill>
                    <a:schemeClr val="bg1"/>
                  </a:solidFill>
                </a:rPr>
                <a:t>For countries that normally rely on official concessional financing</a:t>
              </a:r>
              <a:endParaRPr lang="en-GB" sz="1400" dirty="0">
                <a:solidFill>
                  <a:schemeClr val="bg1"/>
                </a:solidFill>
              </a:endParaRPr>
            </a:p>
          </p:txBody>
        </p:sp>
      </p:grpSp>
      <p:grpSp>
        <p:nvGrpSpPr>
          <p:cNvPr id="26" name="Groupe 25">
            <a:extLst>
              <a:ext uri="{FF2B5EF4-FFF2-40B4-BE49-F238E27FC236}">
                <a16:creationId xmlns:a16="http://schemas.microsoft.com/office/drawing/2014/main" id="{F5762FCB-2B1F-4171-8439-1898381171B2}"/>
              </a:ext>
            </a:extLst>
          </p:cNvPr>
          <p:cNvGrpSpPr/>
          <p:nvPr/>
        </p:nvGrpSpPr>
        <p:grpSpPr>
          <a:xfrm>
            <a:off x="5782261" y="1550158"/>
            <a:ext cx="4029872" cy="4581128"/>
            <a:chOff x="4788024" y="2276872"/>
            <a:chExt cx="4029872" cy="4581128"/>
          </a:xfrm>
        </p:grpSpPr>
        <p:sp>
          <p:nvSpPr>
            <p:cNvPr id="27" name="Rectangle 3">
              <a:extLst>
                <a:ext uri="{FF2B5EF4-FFF2-40B4-BE49-F238E27FC236}">
                  <a16:creationId xmlns:a16="http://schemas.microsoft.com/office/drawing/2014/main" id="{800D5383-9630-4D07-9146-7E6B25CF64D9}"/>
                </a:ext>
              </a:extLst>
            </p:cNvPr>
            <p:cNvSpPr txBox="1">
              <a:spLocks noChangeArrowheads="1"/>
            </p:cNvSpPr>
            <p:nvPr/>
          </p:nvSpPr>
          <p:spPr bwMode="auto">
            <a:xfrm>
              <a:off x="4788024" y="3277172"/>
              <a:ext cx="4029872" cy="3580828"/>
            </a:xfrm>
            <a:prstGeom prst="rect">
              <a:avLst/>
            </a:prstGeom>
            <a:solidFill>
              <a:schemeClr val="bg1"/>
            </a:solid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73038" lvl="1" indent="-173038">
                <a:spcBef>
                  <a:spcPts val="600"/>
                </a:spcBef>
                <a:spcAft>
                  <a:spcPts val="600"/>
                </a:spcAft>
                <a:buClr>
                  <a:srgbClr val="0F5494"/>
                </a:buClr>
                <a:buSzPct val="73000"/>
                <a:buFont typeface="Wingdings" panose="05000000000000000000" pitchFamily="2" charset="2"/>
                <a:buChar char="§"/>
                <a:tabLst>
                  <a:tab pos="355600" algn="l"/>
                </a:tabLst>
                <a:defRPr/>
              </a:pPr>
              <a:r>
                <a:rPr lang="en-GB" sz="1400" dirty="0"/>
                <a:t>Judgments on debt vulnerabilities are informed by a set of tools provided within the DSF for market access countries</a:t>
              </a:r>
              <a:r>
                <a:rPr lang="en-GB" sz="1400" b="0" dirty="0"/>
                <a:t> (MAC-DSA)</a:t>
              </a:r>
              <a:r>
                <a:rPr lang="en-GB" sz="1400" dirty="0"/>
                <a:t>.</a:t>
              </a:r>
            </a:p>
            <a:p>
              <a:pPr marL="173038" lvl="1" indent="-173038">
                <a:spcBef>
                  <a:spcPts val="600"/>
                </a:spcBef>
                <a:spcAft>
                  <a:spcPts val="600"/>
                </a:spcAft>
                <a:buClr>
                  <a:srgbClr val="0F5494"/>
                </a:buClr>
                <a:buSzPct val="73000"/>
                <a:buFont typeface="Wingdings" panose="05000000000000000000" pitchFamily="2" charset="2"/>
                <a:buChar char="§"/>
                <a:tabLst>
                  <a:tab pos="355600" algn="l"/>
                </a:tabLst>
                <a:defRPr/>
              </a:pPr>
              <a:r>
                <a:rPr lang="en-GB" sz="1400" dirty="0"/>
                <a:t>A heat map summarizes the risks to debt sustainability in the MAC-DSA. For example, heat map indicators flashing "red", </a:t>
              </a:r>
              <a:r>
                <a:rPr lang="en-GB" sz="1400" b="0" dirty="0"/>
                <a:t>i.e. exceeding their benchmarks under the baseline would signal significant debt vulnerabilities</a:t>
              </a:r>
              <a:r>
                <a:rPr lang="en-GB" sz="1400" dirty="0"/>
                <a:t>. In such circumstances, debt targets would take the form of limits on total public debt or targeted debt limits, taking into account country-specific circumstances.</a:t>
              </a:r>
            </a:p>
          </p:txBody>
        </p:sp>
        <p:sp>
          <p:nvSpPr>
            <p:cNvPr id="28" name="Rectangle 3">
              <a:extLst>
                <a:ext uri="{FF2B5EF4-FFF2-40B4-BE49-F238E27FC236}">
                  <a16:creationId xmlns:a16="http://schemas.microsoft.com/office/drawing/2014/main" id="{207CBDAE-88A9-43AE-AAB4-517C36F92EEE}"/>
                </a:ext>
              </a:extLst>
            </p:cNvPr>
            <p:cNvSpPr txBox="1">
              <a:spLocks noChangeArrowheads="1"/>
            </p:cNvSpPr>
            <p:nvPr/>
          </p:nvSpPr>
          <p:spPr bwMode="auto">
            <a:xfrm>
              <a:off x="4788024" y="2276872"/>
              <a:ext cx="4029872" cy="1000300"/>
            </a:xfrm>
            <a:prstGeom prst="rect">
              <a:avLst/>
            </a:prstGeom>
            <a:solidFill>
              <a:srgbClr val="0F5494"/>
            </a:solid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1" indent="0" algn="ctr">
                <a:spcBef>
                  <a:spcPts val="600"/>
                </a:spcBef>
                <a:spcAft>
                  <a:spcPts val="0"/>
                </a:spcAft>
                <a:buClr>
                  <a:srgbClr val="0F5494"/>
                </a:buClr>
                <a:buSzPct val="73000"/>
                <a:buNone/>
                <a:defRPr/>
              </a:pPr>
              <a:r>
                <a:rPr lang="en-GB" sz="1800">
                  <a:solidFill>
                    <a:schemeClr val="bg1"/>
                  </a:solidFill>
                </a:rPr>
                <a:t>For countries that do not normally rely on concessional external financing</a:t>
              </a:r>
            </a:p>
          </p:txBody>
        </p:sp>
      </p:grpSp>
    </p:spTree>
    <p:extLst>
      <p:ext uri="{BB962C8B-B14F-4D97-AF65-F5344CB8AC3E}">
        <p14:creationId xmlns:p14="http://schemas.microsoft.com/office/powerpoint/2010/main" val="298245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4</a:t>
            </a:fld>
            <a:endParaRPr lang="en-US" altLang="en-US" sz="1200" i="0">
              <a:solidFill>
                <a:srgbClr val="000000"/>
              </a:solidFill>
            </a:endParaRPr>
          </a:p>
        </p:txBody>
      </p:sp>
      <p:sp>
        <p:nvSpPr>
          <p:cNvPr id="8198" name="Titre 1"/>
          <p:cNvSpPr txBox="1">
            <a:spLocks/>
          </p:cNvSpPr>
          <p:nvPr/>
        </p:nvSpPr>
        <p:spPr bwMode="auto">
          <a:xfrm>
            <a:off x="838200" y="0"/>
            <a:ext cx="10715513" cy="132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latin typeface="+mj-lt"/>
              </a:rPr>
              <a:t>Debt-creating capital flows</a:t>
            </a:r>
          </a:p>
        </p:txBody>
      </p:sp>
      <p:pic>
        <p:nvPicPr>
          <p:cNvPr id="2" name="Image 1">
            <a:extLst>
              <a:ext uri="{FF2B5EF4-FFF2-40B4-BE49-F238E27FC236}">
                <a16:creationId xmlns:a16="http://schemas.microsoft.com/office/drawing/2014/main" id="{86C008A0-B868-4952-9B8F-A1E33F8328C3}"/>
              </a:ext>
            </a:extLst>
          </p:cNvPr>
          <p:cNvPicPr>
            <a:picLocks noChangeAspect="1"/>
          </p:cNvPicPr>
          <p:nvPr/>
        </p:nvPicPr>
        <p:blipFill>
          <a:blip r:embed="rId3"/>
          <a:stretch>
            <a:fillRect/>
          </a:stretch>
        </p:blipFill>
        <p:spPr>
          <a:xfrm>
            <a:off x="923589" y="1506799"/>
            <a:ext cx="10172700" cy="4791075"/>
          </a:xfrm>
          <a:prstGeom prst="rect">
            <a:avLst/>
          </a:prstGeom>
        </p:spPr>
      </p:pic>
    </p:spTree>
    <p:extLst>
      <p:ext uri="{BB962C8B-B14F-4D97-AF65-F5344CB8AC3E}">
        <p14:creationId xmlns:p14="http://schemas.microsoft.com/office/powerpoint/2010/main" val="38502209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10721"/>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Debt limit policy : ceilings on public external borrowings</a:t>
            </a:r>
            <a:endParaRPr lang="en-US" altLang="en-US" sz="2000" dirty="0">
              <a:solidFill>
                <a:srgbClr val="2D5EC1"/>
              </a:solidFill>
            </a:endParaRPr>
          </a:p>
        </p:txBody>
      </p:sp>
      <p:pic>
        <p:nvPicPr>
          <p:cNvPr id="6" name="Picture 2">
            <a:extLst>
              <a:ext uri="{FF2B5EF4-FFF2-40B4-BE49-F238E27FC236}">
                <a16:creationId xmlns:a16="http://schemas.microsoft.com/office/drawing/2014/main" id="{12AB6E6F-4C27-422B-A074-7D14383249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2021720"/>
            <a:ext cx="5175587" cy="4732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a:extLst>
              <a:ext uri="{FF2B5EF4-FFF2-40B4-BE49-F238E27FC236}">
                <a16:creationId xmlns:a16="http://schemas.microsoft.com/office/drawing/2014/main" id="{01D398C0-5CF5-4AFA-835B-48EE779C06E0}"/>
              </a:ext>
            </a:extLst>
          </p:cNvPr>
          <p:cNvSpPr txBox="1">
            <a:spLocks noChangeArrowheads="1"/>
          </p:cNvSpPr>
          <p:nvPr/>
        </p:nvSpPr>
        <p:spPr bwMode="auto">
          <a:xfrm>
            <a:off x="6927242" y="2488729"/>
            <a:ext cx="3627168" cy="34563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2" indent="0">
              <a:spcBef>
                <a:spcPts val="600"/>
              </a:spcBef>
              <a:spcAft>
                <a:spcPts val="1200"/>
              </a:spcAft>
              <a:buClr>
                <a:srgbClr val="0F5494"/>
              </a:buClr>
              <a:buSzPct val="73000"/>
              <a:defRPr/>
            </a:pPr>
            <a:r>
              <a:rPr lang="en-GB" sz="2000" b="1" dirty="0">
                <a:sym typeface="Wingdings" panose="05000000000000000000" pitchFamily="2" charset="2"/>
              </a:rPr>
              <a:t>Three criteria: </a:t>
            </a:r>
          </a:p>
          <a:p>
            <a:pPr marL="177800" lvl="1" indent="-177800">
              <a:spcBef>
                <a:spcPts val="600"/>
              </a:spcBef>
              <a:spcAft>
                <a:spcPts val="1200"/>
              </a:spcAft>
              <a:buClr>
                <a:srgbClr val="0F5494"/>
              </a:buClr>
              <a:buSzPct val="73000"/>
              <a:buFont typeface="Wingdings" panose="05000000000000000000" pitchFamily="2" charset="2"/>
              <a:buChar char="§"/>
              <a:defRPr/>
            </a:pPr>
            <a:r>
              <a:rPr lang="en-GB" sz="1600" dirty="0"/>
              <a:t>Risk of external debt distress (</a:t>
            </a:r>
            <a:r>
              <a:rPr lang="en-GB" sz="1600" cap="all" dirty="0">
                <a:solidFill>
                  <a:srgbClr val="2D9E48"/>
                </a:solidFill>
              </a:rPr>
              <a:t>Low</a:t>
            </a:r>
            <a:r>
              <a:rPr lang="en-GB" sz="1600" cap="all" dirty="0"/>
              <a:t>, </a:t>
            </a:r>
            <a:r>
              <a:rPr lang="en-GB" sz="1600" cap="all" dirty="0">
                <a:solidFill>
                  <a:srgbClr val="FFC000"/>
                </a:solidFill>
              </a:rPr>
              <a:t>Moderate</a:t>
            </a:r>
            <a:r>
              <a:rPr lang="en-GB" sz="1600" cap="all" dirty="0"/>
              <a:t>, </a:t>
            </a:r>
            <a:r>
              <a:rPr lang="en-GB" sz="1600" cap="all" dirty="0">
                <a:solidFill>
                  <a:srgbClr val="FF0000"/>
                </a:solidFill>
              </a:rPr>
              <a:t>High</a:t>
            </a:r>
            <a:r>
              <a:rPr lang="en-GB" sz="1600" dirty="0"/>
              <a:t>)</a:t>
            </a:r>
          </a:p>
          <a:p>
            <a:pPr marL="177800" lvl="1" indent="-177800">
              <a:spcBef>
                <a:spcPts val="600"/>
              </a:spcBef>
              <a:spcAft>
                <a:spcPts val="1200"/>
              </a:spcAft>
              <a:buClr>
                <a:srgbClr val="0F5494"/>
              </a:buClr>
              <a:buSzPct val="73000"/>
              <a:buFont typeface="Wingdings" panose="05000000000000000000" pitchFamily="2" charset="2"/>
              <a:buChar char="§"/>
              <a:defRPr/>
            </a:pPr>
            <a:r>
              <a:rPr lang="en-GB" sz="1600" dirty="0"/>
              <a:t>Quality of debt monitoring (</a:t>
            </a:r>
            <a:r>
              <a:rPr lang="en-GB" sz="1600" cap="all" dirty="0">
                <a:solidFill>
                  <a:srgbClr val="FF0000"/>
                </a:solidFill>
              </a:rPr>
              <a:t>weak</a:t>
            </a:r>
            <a:r>
              <a:rPr lang="en-GB" sz="1600" cap="all" dirty="0"/>
              <a:t>, </a:t>
            </a:r>
            <a:r>
              <a:rPr lang="en-GB" sz="1600" cap="all" dirty="0">
                <a:solidFill>
                  <a:srgbClr val="2D9E48"/>
                </a:solidFill>
              </a:rPr>
              <a:t>sufficient</a:t>
            </a:r>
            <a:r>
              <a:rPr lang="en-GB" sz="1600" dirty="0"/>
              <a:t>)</a:t>
            </a:r>
          </a:p>
          <a:p>
            <a:pPr marL="177800" lvl="1" indent="-177800">
              <a:spcBef>
                <a:spcPts val="600"/>
              </a:spcBef>
              <a:spcAft>
                <a:spcPts val="1200"/>
              </a:spcAft>
              <a:buClr>
                <a:srgbClr val="0F5494"/>
              </a:buClr>
              <a:buSzPct val="73000"/>
              <a:buFont typeface="Wingdings" panose="05000000000000000000" pitchFamily="2" charset="2"/>
              <a:buChar char="§"/>
              <a:defRPr/>
            </a:pPr>
            <a:r>
              <a:rPr lang="en-GB" sz="1600" dirty="0"/>
              <a:t>Financial integration (</a:t>
            </a:r>
            <a:r>
              <a:rPr lang="en-GB" sz="1600" cap="all" dirty="0">
                <a:solidFill>
                  <a:srgbClr val="2D9E48"/>
                </a:solidFill>
              </a:rPr>
              <a:t>limited</a:t>
            </a:r>
            <a:r>
              <a:rPr lang="en-GB" sz="1600" cap="all" dirty="0"/>
              <a:t>, </a:t>
            </a:r>
            <a:r>
              <a:rPr lang="en-GB" sz="1600" cap="all" dirty="0">
                <a:solidFill>
                  <a:srgbClr val="FF0000"/>
                </a:solidFill>
              </a:rPr>
              <a:t>significant</a:t>
            </a:r>
            <a:r>
              <a:rPr lang="en-GB" sz="1600" dirty="0"/>
              <a:t>)</a:t>
            </a:r>
          </a:p>
        </p:txBody>
      </p:sp>
    </p:spTree>
    <p:extLst>
      <p:ext uri="{BB962C8B-B14F-4D97-AF65-F5344CB8AC3E}">
        <p14:creationId xmlns:p14="http://schemas.microsoft.com/office/powerpoint/2010/main" val="4164132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10721"/>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Debt limit policy : ceilings on public external borrowings</a:t>
            </a:r>
            <a:endParaRPr lang="en-US" altLang="en-US" sz="2000" dirty="0">
              <a:solidFill>
                <a:srgbClr val="2D5EC1"/>
              </a:solidFill>
            </a:endParaRPr>
          </a:p>
        </p:txBody>
      </p:sp>
      <p:pic>
        <p:nvPicPr>
          <p:cNvPr id="6" name="Picture 2">
            <a:extLst>
              <a:ext uri="{FF2B5EF4-FFF2-40B4-BE49-F238E27FC236}">
                <a16:creationId xmlns:a16="http://schemas.microsoft.com/office/drawing/2014/main" id="{12AB6E6F-4C27-422B-A074-7D14383249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2021720"/>
            <a:ext cx="5175587" cy="4732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a:extLst>
              <a:ext uri="{FF2B5EF4-FFF2-40B4-BE49-F238E27FC236}">
                <a16:creationId xmlns:a16="http://schemas.microsoft.com/office/drawing/2014/main" id="{F62363B6-3FB6-4F2B-A878-A84E5181ACC8}"/>
              </a:ext>
            </a:extLst>
          </p:cNvPr>
          <p:cNvSpPr txBox="1">
            <a:spLocks noChangeArrowheads="1"/>
          </p:cNvSpPr>
          <p:nvPr/>
        </p:nvSpPr>
        <p:spPr bwMode="auto">
          <a:xfrm>
            <a:off x="7099365" y="2479827"/>
            <a:ext cx="3627168" cy="38164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2" indent="0" algn="ctr">
              <a:spcBef>
                <a:spcPts val="600"/>
              </a:spcBef>
              <a:spcAft>
                <a:spcPts val="1200"/>
              </a:spcAft>
              <a:buClr>
                <a:srgbClr val="0F5494"/>
              </a:buClr>
              <a:buSzPct val="73000"/>
              <a:buFontTx/>
              <a:buNone/>
              <a:defRPr/>
            </a:pPr>
            <a:r>
              <a:rPr lang="en-GB" sz="2000" b="1" cap="all" dirty="0"/>
              <a:t>For countries in low risk of external debt distress </a:t>
            </a:r>
          </a:p>
          <a:p>
            <a:pPr marL="177800" lvl="1" indent="-177800">
              <a:spcBef>
                <a:spcPts val="600"/>
              </a:spcBef>
              <a:spcAft>
                <a:spcPts val="1200"/>
              </a:spcAft>
              <a:buClr>
                <a:srgbClr val="0F5494"/>
              </a:buClr>
              <a:buSzPct val="73000"/>
              <a:buFont typeface="Wingdings" panose="05000000000000000000" pitchFamily="2" charset="2"/>
              <a:buChar char="§"/>
              <a:defRPr/>
            </a:pPr>
            <a:r>
              <a:rPr lang="en-GB" sz="1600" dirty="0">
                <a:sym typeface="Wingdings" panose="05000000000000000000" pitchFamily="2" charset="2"/>
              </a:rPr>
              <a:t>Normally : </a:t>
            </a:r>
            <a:r>
              <a:rPr lang="en-GB" sz="1600" cap="all" dirty="0"/>
              <a:t>No limit </a:t>
            </a:r>
            <a:r>
              <a:rPr lang="en-GB" sz="1600" dirty="0"/>
              <a:t>on external debt required</a:t>
            </a:r>
          </a:p>
          <a:p>
            <a:pPr marL="177800" lvl="1" indent="-177800">
              <a:spcBef>
                <a:spcPts val="600"/>
              </a:spcBef>
              <a:spcAft>
                <a:spcPts val="1200"/>
              </a:spcAft>
              <a:buClr>
                <a:srgbClr val="0F5494"/>
              </a:buClr>
              <a:buSzPct val="73000"/>
              <a:buFont typeface="Wingdings" panose="05000000000000000000" pitchFamily="2" charset="2"/>
              <a:buChar char="§"/>
              <a:defRPr/>
            </a:pPr>
            <a:r>
              <a:rPr lang="en-GB" sz="1600" dirty="0"/>
              <a:t>But : if </a:t>
            </a:r>
            <a:r>
              <a:rPr lang="en-GB" sz="1600" cap="all" dirty="0"/>
              <a:t>overall</a:t>
            </a:r>
            <a:r>
              <a:rPr lang="en-GB" sz="1600" dirty="0"/>
              <a:t> risk of debt distress shows significant risks related to domestic public debt </a:t>
            </a:r>
            <a:r>
              <a:rPr lang="en-GB" sz="1600" dirty="0">
                <a:sym typeface="Wingdings" panose="05000000000000000000" pitchFamily="2" charset="2"/>
              </a:rPr>
              <a:t> ceiling on domestic borrowing </a:t>
            </a:r>
            <a:endParaRPr lang="en-GB" sz="1600" dirty="0"/>
          </a:p>
          <a:p>
            <a:pPr marL="177800" lvl="1" indent="-177800">
              <a:spcBef>
                <a:spcPts val="600"/>
              </a:spcBef>
              <a:spcAft>
                <a:spcPts val="1200"/>
              </a:spcAft>
              <a:buClr>
                <a:srgbClr val="0F5494"/>
              </a:buClr>
              <a:buSzPct val="73000"/>
              <a:buFont typeface="Wingdings" panose="05000000000000000000" pitchFamily="2" charset="2"/>
              <a:buChar char="§"/>
              <a:defRPr/>
            </a:pPr>
            <a:endParaRPr lang="en-GB" sz="1600" dirty="0"/>
          </a:p>
        </p:txBody>
      </p:sp>
    </p:spTree>
    <p:extLst>
      <p:ext uri="{BB962C8B-B14F-4D97-AF65-F5344CB8AC3E}">
        <p14:creationId xmlns:p14="http://schemas.microsoft.com/office/powerpoint/2010/main" val="304635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10721"/>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Debt limit policy : ceilings on public external borrowings</a:t>
            </a:r>
            <a:endParaRPr lang="en-US" altLang="en-US" sz="2000" dirty="0">
              <a:solidFill>
                <a:srgbClr val="2D5EC1"/>
              </a:solidFill>
            </a:endParaRPr>
          </a:p>
        </p:txBody>
      </p:sp>
      <p:pic>
        <p:nvPicPr>
          <p:cNvPr id="6" name="Picture 2">
            <a:extLst>
              <a:ext uri="{FF2B5EF4-FFF2-40B4-BE49-F238E27FC236}">
                <a16:creationId xmlns:a16="http://schemas.microsoft.com/office/drawing/2014/main" id="{12AB6E6F-4C27-422B-A074-7D14383249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2021720"/>
            <a:ext cx="5175587" cy="4732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a:extLst>
              <a:ext uri="{FF2B5EF4-FFF2-40B4-BE49-F238E27FC236}">
                <a16:creationId xmlns:a16="http://schemas.microsoft.com/office/drawing/2014/main" id="{CCFC1640-32A2-4862-9911-9CE5673C85B3}"/>
              </a:ext>
            </a:extLst>
          </p:cNvPr>
          <p:cNvSpPr txBox="1">
            <a:spLocks noChangeArrowheads="1"/>
          </p:cNvSpPr>
          <p:nvPr/>
        </p:nvSpPr>
        <p:spPr bwMode="auto">
          <a:xfrm>
            <a:off x="6776635" y="2133479"/>
            <a:ext cx="3627168" cy="4509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2" indent="0" algn="ctr">
              <a:spcBef>
                <a:spcPts val="600"/>
              </a:spcBef>
              <a:spcAft>
                <a:spcPts val="1200"/>
              </a:spcAft>
              <a:buClr>
                <a:srgbClr val="0F5494"/>
              </a:buClr>
              <a:buSzPct val="73000"/>
              <a:defRPr/>
            </a:pPr>
            <a:r>
              <a:rPr lang="en-GB" altLang="fr-FR" sz="2000" b="1" cap="all" dirty="0"/>
              <a:t>For countries at moderate risk of external debt </a:t>
            </a: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sym typeface="Wingdings" panose="05000000000000000000" pitchFamily="2" charset="2"/>
              </a:rPr>
              <a:t>D</a:t>
            </a:r>
            <a:r>
              <a:rPr lang="en-GB" altLang="fr-FR" sz="1600" dirty="0"/>
              <a:t>ebt conditionality would typically take the form of a limit on the present value of new external debt</a:t>
            </a:r>
            <a:r>
              <a:rPr lang="en-GB" altLang="fr-FR" sz="1600" b="0" dirty="0"/>
              <a:t> (NCB and CB)</a:t>
            </a:r>
            <a:r>
              <a:rPr lang="en-GB" altLang="fr-FR" sz="1600" dirty="0"/>
              <a:t>.</a:t>
            </a:r>
            <a:endParaRPr lang="en-GB" altLang="fr-FR" sz="1600" dirty="0">
              <a:sym typeface="Wingdings" panose="05000000000000000000" pitchFamily="2" charset="2"/>
            </a:endParaRP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t>In addition: if overall risk of debt distress shows significant risks related to domestic public debt.  </a:t>
            </a: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sym typeface="Wingdings" panose="05000000000000000000" pitchFamily="2" charset="2"/>
              </a:rPr>
              <a:t>Ceiling on domestic borrowing. </a:t>
            </a:r>
            <a:endParaRPr lang="en-GB" altLang="fr-FR" sz="1600" dirty="0"/>
          </a:p>
        </p:txBody>
      </p:sp>
    </p:spTree>
    <p:extLst>
      <p:ext uri="{BB962C8B-B14F-4D97-AF65-F5344CB8AC3E}">
        <p14:creationId xmlns:p14="http://schemas.microsoft.com/office/powerpoint/2010/main" val="1811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44A54-9BE1-418D-A91A-08CD710DBA20}"/>
              </a:ext>
            </a:extLst>
          </p:cNvPr>
          <p:cNvSpPr>
            <a:spLocks noGrp="1"/>
          </p:cNvSpPr>
          <p:nvPr>
            <p:ph type="title"/>
          </p:nvPr>
        </p:nvSpPr>
        <p:spPr>
          <a:xfrm>
            <a:off x="970722" y="0"/>
            <a:ext cx="10515600" cy="1247887"/>
          </a:xfrm>
        </p:spPr>
        <p:txBody>
          <a:bodyPr/>
          <a:lstStyle/>
          <a:p>
            <a:r>
              <a:rPr lang="en-CA" altLang="en-US" dirty="0"/>
              <a:t>IMF and World Bank’s DSF for low-income countries</a:t>
            </a:r>
            <a:endParaRPr lang="fr-FR" dirty="0"/>
          </a:p>
        </p:txBody>
      </p:sp>
      <p:sp>
        <p:nvSpPr>
          <p:cNvPr id="5" name="Rectangle 2">
            <a:extLst>
              <a:ext uri="{FF2B5EF4-FFF2-40B4-BE49-F238E27FC236}">
                <a16:creationId xmlns:a16="http://schemas.microsoft.com/office/drawing/2014/main" id="{992FAC82-FC61-4320-91C3-F8E85406325B}"/>
              </a:ext>
            </a:extLst>
          </p:cNvPr>
          <p:cNvSpPr txBox="1">
            <a:spLocks noChangeArrowheads="1"/>
          </p:cNvSpPr>
          <p:nvPr/>
        </p:nvSpPr>
        <p:spPr>
          <a:xfrm>
            <a:off x="838198" y="1410721"/>
            <a:ext cx="10515600" cy="44816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br>
              <a:rPr lang="en-US" altLang="en-US" sz="2400" dirty="0">
                <a:solidFill>
                  <a:srgbClr val="2D5EC1"/>
                </a:solidFill>
              </a:rPr>
            </a:br>
            <a:r>
              <a:rPr lang="en-GB" sz="2000" dirty="0"/>
              <a:t>Debt limit policy : ceilings on public external borrowings</a:t>
            </a:r>
            <a:endParaRPr lang="en-US" altLang="en-US" sz="2000" dirty="0">
              <a:solidFill>
                <a:srgbClr val="2D5EC1"/>
              </a:solidFill>
            </a:endParaRPr>
          </a:p>
        </p:txBody>
      </p:sp>
      <p:pic>
        <p:nvPicPr>
          <p:cNvPr id="6" name="Picture 2">
            <a:extLst>
              <a:ext uri="{FF2B5EF4-FFF2-40B4-BE49-F238E27FC236}">
                <a16:creationId xmlns:a16="http://schemas.microsoft.com/office/drawing/2014/main" id="{12AB6E6F-4C27-422B-A074-7D14383249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2021720"/>
            <a:ext cx="5175587" cy="4732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a:extLst>
              <a:ext uri="{FF2B5EF4-FFF2-40B4-BE49-F238E27FC236}">
                <a16:creationId xmlns:a16="http://schemas.microsoft.com/office/drawing/2014/main" id="{9DB6875B-784A-4A71-9158-3EAAFD43AF96}"/>
              </a:ext>
            </a:extLst>
          </p:cNvPr>
          <p:cNvSpPr txBox="1">
            <a:spLocks noChangeArrowheads="1"/>
          </p:cNvSpPr>
          <p:nvPr/>
        </p:nvSpPr>
        <p:spPr bwMode="auto">
          <a:xfrm>
            <a:off x="7131638" y="2348880"/>
            <a:ext cx="3627168" cy="4509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2" indent="0" algn="ctr">
              <a:spcBef>
                <a:spcPts val="600"/>
              </a:spcBef>
              <a:spcAft>
                <a:spcPts val="1200"/>
              </a:spcAft>
              <a:buClr>
                <a:srgbClr val="0F5494"/>
              </a:buClr>
              <a:buSzPct val="73000"/>
              <a:defRPr/>
            </a:pPr>
            <a:r>
              <a:rPr lang="en-GB" altLang="fr-FR" sz="2000" b="1" cap="all" dirty="0"/>
              <a:t>For countries at high risk of external debt </a:t>
            </a: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t>Debt conditionality would mostly be set on the nominal levels of external debt.</a:t>
            </a: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t>In addition: if overall risk of debt distress shows significant risks related to domestic public debt. </a:t>
            </a:r>
          </a:p>
          <a:p>
            <a:pPr marL="177800" lvl="1" indent="-177800">
              <a:spcBef>
                <a:spcPts val="600"/>
              </a:spcBef>
              <a:spcAft>
                <a:spcPts val="1200"/>
              </a:spcAft>
              <a:buClr>
                <a:srgbClr val="0F5494"/>
              </a:buClr>
              <a:buSzPct val="73000"/>
              <a:buFont typeface="Wingdings" panose="05000000000000000000" pitchFamily="2" charset="2"/>
              <a:buChar char="§"/>
              <a:defRPr/>
            </a:pPr>
            <a:r>
              <a:rPr lang="en-GB" altLang="fr-FR" sz="1600" dirty="0">
                <a:sym typeface="Wingdings" panose="05000000000000000000" pitchFamily="2" charset="2"/>
              </a:rPr>
              <a:t>Ceiling on domestic borrowing. </a:t>
            </a:r>
            <a:endParaRPr lang="en-GB" altLang="fr-FR" sz="1600" dirty="0"/>
          </a:p>
        </p:txBody>
      </p:sp>
    </p:spTree>
    <p:extLst>
      <p:ext uri="{BB962C8B-B14F-4D97-AF65-F5344CB8AC3E}">
        <p14:creationId xmlns:p14="http://schemas.microsoft.com/office/powerpoint/2010/main" val="72304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EFA0E-35BB-46D3-9854-04DB5CE125CD}"/>
              </a:ext>
            </a:extLst>
          </p:cNvPr>
          <p:cNvSpPr>
            <a:spLocks noGrp="1"/>
          </p:cNvSpPr>
          <p:nvPr>
            <p:ph type="title"/>
          </p:nvPr>
        </p:nvSpPr>
        <p:spPr>
          <a:xfrm>
            <a:off x="970722" y="482860"/>
            <a:ext cx="10515600" cy="782357"/>
          </a:xfrm>
        </p:spPr>
        <p:txBody>
          <a:bodyPr anchor="b">
            <a:normAutofit/>
          </a:bodyPr>
          <a:lstStyle/>
          <a:p>
            <a:pPr marL="0" indent="0">
              <a:spcBef>
                <a:spcPts val="0"/>
              </a:spcBef>
              <a:defRPr/>
            </a:pPr>
            <a:r>
              <a:rPr lang="en-US" altLang="fr-FR" sz="2200" b="1" cap="all"/>
              <a:t>List of IDA-only and  PRGT-eligible Countries Subject to IMF/World Bank Group Debt Limits Conditionality (May 2020)</a:t>
            </a:r>
            <a:endParaRPr lang="fr-FR" sz="2200"/>
          </a:p>
        </p:txBody>
      </p:sp>
      <p:pic>
        <p:nvPicPr>
          <p:cNvPr id="6" name="Image 5">
            <a:extLst>
              <a:ext uri="{FF2B5EF4-FFF2-40B4-BE49-F238E27FC236}">
                <a16:creationId xmlns:a16="http://schemas.microsoft.com/office/drawing/2014/main" id="{E1ED61B3-7B9D-40F0-A30F-EB01CB6F247F}"/>
              </a:ext>
            </a:extLst>
          </p:cNvPr>
          <p:cNvPicPr>
            <a:picLocks noChangeAspect="1"/>
          </p:cNvPicPr>
          <p:nvPr/>
        </p:nvPicPr>
        <p:blipFill>
          <a:blip r:embed="rId2"/>
          <a:stretch>
            <a:fillRect/>
          </a:stretch>
        </p:blipFill>
        <p:spPr>
          <a:xfrm>
            <a:off x="2384316" y="1265217"/>
            <a:ext cx="6566305" cy="5592783"/>
          </a:xfrm>
          <a:prstGeom prst="rect">
            <a:avLst/>
          </a:prstGeom>
        </p:spPr>
      </p:pic>
    </p:spTree>
    <p:extLst>
      <p:ext uri="{BB962C8B-B14F-4D97-AF65-F5344CB8AC3E}">
        <p14:creationId xmlns:p14="http://schemas.microsoft.com/office/powerpoint/2010/main" val="4105471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EFA0E-35BB-46D3-9854-04DB5CE125CD}"/>
              </a:ext>
            </a:extLst>
          </p:cNvPr>
          <p:cNvSpPr>
            <a:spLocks noGrp="1"/>
          </p:cNvSpPr>
          <p:nvPr>
            <p:ph type="title"/>
          </p:nvPr>
        </p:nvSpPr>
        <p:spPr>
          <a:xfrm>
            <a:off x="970722" y="482860"/>
            <a:ext cx="10515600" cy="782357"/>
          </a:xfrm>
        </p:spPr>
        <p:txBody>
          <a:bodyPr anchor="b">
            <a:normAutofit/>
          </a:bodyPr>
          <a:lstStyle/>
          <a:p>
            <a:pPr marL="0" indent="0">
              <a:spcBef>
                <a:spcPts val="0"/>
              </a:spcBef>
              <a:defRPr/>
            </a:pPr>
            <a:r>
              <a:rPr lang="en-US" altLang="fr-FR" sz="2200" b="1" cap="all"/>
              <a:t>List of IDA-only and  PRGT-eligible Countries Subject to IMF/World Bank Group Debt Limits Conditionality (May 2020)</a:t>
            </a:r>
            <a:endParaRPr lang="fr-FR" sz="2200"/>
          </a:p>
        </p:txBody>
      </p:sp>
      <p:pic>
        <p:nvPicPr>
          <p:cNvPr id="3" name="Image 2">
            <a:extLst>
              <a:ext uri="{FF2B5EF4-FFF2-40B4-BE49-F238E27FC236}">
                <a16:creationId xmlns:a16="http://schemas.microsoft.com/office/drawing/2014/main" id="{E9F6F805-BCEE-48C5-9C95-76453EDB2DFF}"/>
              </a:ext>
            </a:extLst>
          </p:cNvPr>
          <p:cNvPicPr>
            <a:picLocks noChangeAspect="1"/>
          </p:cNvPicPr>
          <p:nvPr/>
        </p:nvPicPr>
        <p:blipFill>
          <a:blip r:embed="rId2"/>
          <a:stretch>
            <a:fillRect/>
          </a:stretch>
        </p:blipFill>
        <p:spPr>
          <a:xfrm>
            <a:off x="2229690" y="1428693"/>
            <a:ext cx="7344616" cy="5312421"/>
          </a:xfrm>
          <a:prstGeom prst="rect">
            <a:avLst/>
          </a:prstGeom>
        </p:spPr>
      </p:pic>
    </p:spTree>
    <p:extLst>
      <p:ext uri="{BB962C8B-B14F-4D97-AF65-F5344CB8AC3E}">
        <p14:creationId xmlns:p14="http://schemas.microsoft.com/office/powerpoint/2010/main" val="38493052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EFA0E-35BB-46D3-9854-04DB5CE125CD}"/>
              </a:ext>
            </a:extLst>
          </p:cNvPr>
          <p:cNvSpPr>
            <a:spLocks noGrp="1"/>
          </p:cNvSpPr>
          <p:nvPr>
            <p:ph type="title"/>
          </p:nvPr>
        </p:nvSpPr>
        <p:spPr>
          <a:xfrm>
            <a:off x="970722" y="482860"/>
            <a:ext cx="10515600" cy="782357"/>
          </a:xfrm>
        </p:spPr>
        <p:txBody>
          <a:bodyPr anchor="b">
            <a:normAutofit/>
          </a:bodyPr>
          <a:lstStyle/>
          <a:p>
            <a:pPr marL="0" indent="0">
              <a:spcBef>
                <a:spcPts val="0"/>
              </a:spcBef>
              <a:defRPr/>
            </a:pPr>
            <a:r>
              <a:rPr lang="en-US" altLang="fr-FR" sz="2200" b="1" cap="all"/>
              <a:t>List of IDA-only and  PRGT-eligible Countries Subject to IMF/World Bank Group Debt Limits Conditionality (May 2020)</a:t>
            </a:r>
            <a:endParaRPr lang="fr-FR" sz="2200"/>
          </a:p>
        </p:txBody>
      </p:sp>
      <p:pic>
        <p:nvPicPr>
          <p:cNvPr id="4" name="Image 3">
            <a:extLst>
              <a:ext uri="{FF2B5EF4-FFF2-40B4-BE49-F238E27FC236}">
                <a16:creationId xmlns:a16="http://schemas.microsoft.com/office/drawing/2014/main" id="{EB5F5010-EB95-4AE6-A9A5-422DD457D203}"/>
              </a:ext>
            </a:extLst>
          </p:cNvPr>
          <p:cNvPicPr>
            <a:picLocks noChangeAspect="1"/>
          </p:cNvPicPr>
          <p:nvPr/>
        </p:nvPicPr>
        <p:blipFill>
          <a:blip r:embed="rId2"/>
          <a:stretch>
            <a:fillRect/>
          </a:stretch>
        </p:blipFill>
        <p:spPr>
          <a:xfrm>
            <a:off x="1611406" y="1455084"/>
            <a:ext cx="8251726" cy="5402916"/>
          </a:xfrm>
          <a:prstGeom prst="rect">
            <a:avLst/>
          </a:prstGeom>
        </p:spPr>
      </p:pic>
    </p:spTree>
    <p:extLst>
      <p:ext uri="{BB962C8B-B14F-4D97-AF65-F5344CB8AC3E}">
        <p14:creationId xmlns:p14="http://schemas.microsoft.com/office/powerpoint/2010/main" val="8910284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Tree>
    <p:extLst>
      <p:ext uri="{BB962C8B-B14F-4D97-AF65-F5344CB8AC3E}">
        <p14:creationId xmlns:p14="http://schemas.microsoft.com/office/powerpoint/2010/main" val="12446399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7236" y="451395"/>
            <a:ext cx="10515600" cy="782357"/>
          </a:xfrm>
        </p:spPr>
        <p:txBody>
          <a:bodyPr/>
          <a:lstStyle/>
          <a:p>
            <a:pPr algn="ctr"/>
            <a:r>
              <a:rPr lang="en-IE" dirty="0"/>
              <a:t>Keep in touch</a:t>
            </a:r>
            <a:endParaRPr lang="en-GB" dirty="0"/>
          </a:p>
        </p:txBody>
      </p:sp>
      <p:pic>
        <p:nvPicPr>
          <p:cNvPr id="8" name="Picture 7">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57511" y="4674363"/>
            <a:ext cx="620230" cy="679867"/>
          </a:xfrm>
          <a:prstGeom prst="rect">
            <a:avLst/>
          </a:prstGeom>
        </p:spPr>
      </p:pic>
      <p:pic>
        <p:nvPicPr>
          <p:cNvPr id="11" name="Picture 10">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0101" y="4656315"/>
            <a:ext cx="620230" cy="681506"/>
          </a:xfrm>
          <a:prstGeom prst="rect">
            <a:avLst/>
          </a:prstGeom>
        </p:spPr>
      </p:pic>
      <p:pic>
        <p:nvPicPr>
          <p:cNvPr id="13" name="Picture 12">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04921" y="4656315"/>
            <a:ext cx="620230" cy="681506"/>
          </a:xfrm>
          <a:prstGeom prst="rect">
            <a:avLst/>
          </a:prstGeom>
        </p:spPr>
      </p:pic>
      <p:pic>
        <p:nvPicPr>
          <p:cNvPr id="19" name="Picture 18">
            <a:hlinkClick r:id="rId9"/>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52331" y="4611817"/>
            <a:ext cx="660728" cy="726004"/>
          </a:xfrm>
          <a:prstGeom prst="rect">
            <a:avLst/>
          </a:prstGeom>
        </p:spPr>
      </p:pic>
      <p:pic>
        <p:nvPicPr>
          <p:cNvPr id="22" name="Picture 21" descr="A close up of a logo&#10;&#10;Description automatically generated">
            <a:extLst>
              <a:ext uri="{FF2B5EF4-FFF2-40B4-BE49-F238E27FC236}">
                <a16:creationId xmlns:a16="http://schemas.microsoft.com/office/drawing/2014/main" id="{61301B42-330B-4382-9A17-6E37568F703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636643" y="2231283"/>
            <a:ext cx="647562" cy="615895"/>
          </a:xfrm>
          <a:prstGeom prst="rect">
            <a:avLst/>
          </a:prstGeom>
        </p:spPr>
      </p:pic>
      <p:pic>
        <p:nvPicPr>
          <p:cNvPr id="26" name="Picture 25" descr="A picture containing drawing&#10;&#10;Description automatically generated">
            <a:hlinkClick r:id="rId12"/>
            <a:extLst>
              <a:ext uri="{FF2B5EF4-FFF2-40B4-BE49-F238E27FC236}">
                <a16:creationId xmlns:a16="http://schemas.microsoft.com/office/drawing/2014/main" id="{B8D4B071-F24A-4A9E-A53F-CA2F105B04B0}"/>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040239" y="4684380"/>
            <a:ext cx="585770" cy="585770"/>
          </a:xfrm>
          <a:prstGeom prst="rect">
            <a:avLst/>
          </a:prstGeom>
        </p:spPr>
      </p:pic>
      <p:sp>
        <p:nvSpPr>
          <p:cNvPr id="28" name="TextBox 27">
            <a:extLst>
              <a:ext uri="{FF2B5EF4-FFF2-40B4-BE49-F238E27FC236}">
                <a16:creationId xmlns:a16="http://schemas.microsoft.com/office/drawing/2014/main" id="{518A66C2-DC66-4415-88DF-69DF0062CA45}"/>
              </a:ext>
            </a:extLst>
          </p:cNvPr>
          <p:cNvSpPr txBox="1"/>
          <p:nvPr/>
        </p:nvSpPr>
        <p:spPr>
          <a:xfrm>
            <a:off x="1193600" y="2021070"/>
            <a:ext cx="9804800" cy="820417"/>
          </a:xfrm>
          <a:prstGeom prst="rect">
            <a:avLst/>
          </a:prstGeom>
          <a:noFill/>
        </p:spPr>
        <p:txBody>
          <a:bodyPr wrap="square" rtlCol="0">
            <a:spAutoFit/>
          </a:bodyPr>
          <a:lstStyle/>
          <a:p>
            <a:pPr algn="ctr">
              <a:lnSpc>
                <a:spcPct val="200000"/>
              </a:lnSpc>
            </a:pPr>
            <a:r>
              <a:rPr lang="en-GB" sz="2800" dirty="0"/>
              <a:t>Use your </a:t>
            </a:r>
            <a:r>
              <a:rPr lang="en-GB" sz="2800" b="1" dirty="0">
                <a:solidFill>
                  <a:schemeClr val="tx2"/>
                </a:solidFill>
              </a:rPr>
              <a:t>EU Login </a:t>
            </a:r>
            <a:r>
              <a:rPr lang="en-GB" sz="2800" dirty="0"/>
              <a:t>credentials to join </a:t>
            </a:r>
            <a:r>
              <a:rPr lang="en-GB" sz="2800" b="1" dirty="0">
                <a:solidFill>
                  <a:schemeClr val="tx2"/>
                </a:solidFill>
                <a:hlinkClick r:id="rId14"/>
              </a:rPr>
              <a:t>Capacity4dev.eu</a:t>
            </a:r>
            <a:r>
              <a:rPr lang="en-GB" sz="2800" b="1" dirty="0">
                <a:solidFill>
                  <a:schemeClr val="tx2"/>
                </a:solidFill>
              </a:rPr>
              <a:t> </a:t>
            </a:r>
          </a:p>
        </p:txBody>
      </p:sp>
      <p:sp>
        <p:nvSpPr>
          <p:cNvPr id="2" name="TextBox 1">
            <a:extLst>
              <a:ext uri="{FF2B5EF4-FFF2-40B4-BE49-F238E27FC236}">
                <a16:creationId xmlns:a16="http://schemas.microsoft.com/office/drawing/2014/main" id="{742F8889-76A9-4E26-91DA-2A2DD26B88CD}"/>
              </a:ext>
            </a:extLst>
          </p:cNvPr>
          <p:cNvSpPr txBox="1"/>
          <p:nvPr/>
        </p:nvSpPr>
        <p:spPr>
          <a:xfrm>
            <a:off x="4717319" y="3697151"/>
            <a:ext cx="2995433" cy="523220"/>
          </a:xfrm>
          <a:prstGeom prst="rect">
            <a:avLst/>
          </a:prstGeom>
          <a:noFill/>
        </p:spPr>
        <p:txBody>
          <a:bodyPr wrap="square" rtlCol="0">
            <a:spAutoFit/>
          </a:bodyPr>
          <a:lstStyle/>
          <a:p>
            <a:r>
              <a:rPr lang="en-GB" sz="2800" dirty="0"/>
              <a:t>Connect with us</a:t>
            </a:r>
          </a:p>
        </p:txBody>
      </p:sp>
    </p:spTree>
    <p:extLst>
      <p:ext uri="{BB962C8B-B14F-4D97-AF65-F5344CB8AC3E}">
        <p14:creationId xmlns:p14="http://schemas.microsoft.com/office/powerpoint/2010/main" val="13395779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a:t>
            </a:r>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5</a:t>
            </a:fld>
            <a:endParaRPr lang="en-US" altLang="en-US" sz="1200" i="0">
              <a:solidFill>
                <a:srgbClr val="000000"/>
              </a:solidFill>
            </a:endParaRPr>
          </a:p>
        </p:txBody>
      </p:sp>
      <p:sp>
        <p:nvSpPr>
          <p:cNvPr id="8198" name="Titre 1"/>
          <p:cNvSpPr txBox="1">
            <a:spLocks/>
          </p:cNvSpPr>
          <p:nvPr/>
        </p:nvSpPr>
        <p:spPr bwMode="auto">
          <a:xfrm>
            <a:off x="838200" y="0"/>
            <a:ext cx="10715513" cy="132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latin typeface="+mj-lt"/>
              </a:rPr>
              <a:t>Debt-creating capital flows</a:t>
            </a:r>
          </a:p>
        </p:txBody>
      </p:sp>
      <p:pic>
        <p:nvPicPr>
          <p:cNvPr id="9" name="Image 8">
            <a:extLst>
              <a:ext uri="{FF2B5EF4-FFF2-40B4-BE49-F238E27FC236}">
                <a16:creationId xmlns:a16="http://schemas.microsoft.com/office/drawing/2014/main" id="{BC721C50-AAAB-4712-ACE9-A21D09F04432}"/>
              </a:ext>
            </a:extLst>
          </p:cNvPr>
          <p:cNvPicPr>
            <a:picLocks noChangeAspect="1"/>
          </p:cNvPicPr>
          <p:nvPr/>
        </p:nvPicPr>
        <p:blipFill>
          <a:blip r:embed="rId3"/>
          <a:stretch>
            <a:fillRect/>
          </a:stretch>
        </p:blipFill>
        <p:spPr>
          <a:xfrm>
            <a:off x="718353" y="1328772"/>
            <a:ext cx="9744075" cy="647700"/>
          </a:xfrm>
          <a:prstGeom prst="rect">
            <a:avLst/>
          </a:prstGeom>
        </p:spPr>
      </p:pic>
      <p:pic>
        <p:nvPicPr>
          <p:cNvPr id="10" name="Image 9">
            <a:extLst>
              <a:ext uri="{FF2B5EF4-FFF2-40B4-BE49-F238E27FC236}">
                <a16:creationId xmlns:a16="http://schemas.microsoft.com/office/drawing/2014/main" id="{59C5ABFE-2ADC-4DEA-A5AC-159CB0879624}"/>
              </a:ext>
            </a:extLst>
          </p:cNvPr>
          <p:cNvPicPr>
            <a:picLocks noChangeAspect="1"/>
          </p:cNvPicPr>
          <p:nvPr/>
        </p:nvPicPr>
        <p:blipFill>
          <a:blip r:embed="rId4"/>
          <a:stretch>
            <a:fillRect/>
          </a:stretch>
        </p:blipFill>
        <p:spPr>
          <a:xfrm>
            <a:off x="746927" y="1976472"/>
            <a:ext cx="9686925" cy="1543050"/>
          </a:xfrm>
          <a:prstGeom prst="rect">
            <a:avLst/>
          </a:prstGeom>
        </p:spPr>
      </p:pic>
      <p:pic>
        <p:nvPicPr>
          <p:cNvPr id="11" name="Image 10">
            <a:extLst>
              <a:ext uri="{FF2B5EF4-FFF2-40B4-BE49-F238E27FC236}">
                <a16:creationId xmlns:a16="http://schemas.microsoft.com/office/drawing/2014/main" id="{21DE0EAA-CF7D-4936-82DA-88631ECE6448}"/>
              </a:ext>
            </a:extLst>
          </p:cNvPr>
          <p:cNvPicPr>
            <a:picLocks noChangeAspect="1"/>
          </p:cNvPicPr>
          <p:nvPr/>
        </p:nvPicPr>
        <p:blipFill>
          <a:blip r:embed="rId5"/>
          <a:stretch>
            <a:fillRect/>
          </a:stretch>
        </p:blipFill>
        <p:spPr>
          <a:xfrm>
            <a:off x="838200" y="3533517"/>
            <a:ext cx="9953625" cy="2400300"/>
          </a:xfrm>
          <a:prstGeom prst="rect">
            <a:avLst/>
          </a:prstGeom>
        </p:spPr>
      </p:pic>
    </p:spTree>
    <p:extLst>
      <p:ext uri="{BB962C8B-B14F-4D97-AF65-F5344CB8AC3E}">
        <p14:creationId xmlns:p14="http://schemas.microsoft.com/office/powerpoint/2010/main" val="2919702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6</a:t>
            </a:fld>
            <a:endParaRPr lang="en-US" altLang="en-US" sz="1200" i="0">
              <a:solidFill>
                <a:srgbClr val="000000"/>
              </a:solidFill>
            </a:endParaRPr>
          </a:p>
        </p:txBody>
      </p:sp>
      <p:sp>
        <p:nvSpPr>
          <p:cNvPr id="8194" name="Rectangle 2"/>
          <p:cNvSpPr>
            <a:spLocks noGrp="1" noChangeArrowheads="1"/>
          </p:cNvSpPr>
          <p:nvPr>
            <p:ph type="title"/>
          </p:nvPr>
        </p:nvSpPr>
        <p:spPr>
          <a:xfrm>
            <a:off x="838200" y="1449655"/>
            <a:ext cx="10515600" cy="448165"/>
          </a:xfrm>
        </p:spPr>
        <p:txBody>
          <a:bodyPr/>
          <a:lstStyle/>
          <a:p>
            <a:br>
              <a:rPr lang="en-US" altLang="en-US" sz="2400" b="0" dirty="0">
                <a:solidFill>
                  <a:srgbClr val="2D5EC1"/>
                </a:solidFill>
              </a:rPr>
            </a:br>
            <a:r>
              <a:rPr lang="en-GB" sz="2000" dirty="0"/>
              <a:t>Example</a:t>
            </a:r>
            <a:endParaRPr lang="en-US" altLang="en-US" sz="2000" b="0" dirty="0">
              <a:solidFill>
                <a:srgbClr val="2D5EC1"/>
              </a:solidFill>
            </a:endParaRPr>
          </a:p>
        </p:txBody>
      </p:sp>
      <p:sp>
        <p:nvSpPr>
          <p:cNvPr id="8198" name="Titre 1"/>
          <p:cNvSpPr txBox="1">
            <a:spLocks/>
          </p:cNvSpPr>
          <p:nvPr/>
        </p:nvSpPr>
        <p:spPr bwMode="auto">
          <a:xfrm>
            <a:off x="838200" y="-98323"/>
            <a:ext cx="10715513" cy="14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rPr>
              <a:t>Debt-creating capital flows</a:t>
            </a:r>
          </a:p>
        </p:txBody>
      </p:sp>
      <p:graphicFrame>
        <p:nvGraphicFramePr>
          <p:cNvPr id="6" name="Object 2">
            <a:extLst>
              <a:ext uri="{FF2B5EF4-FFF2-40B4-BE49-F238E27FC236}">
                <a16:creationId xmlns:a16="http://schemas.microsoft.com/office/drawing/2014/main" id="{54B81457-69AB-461B-9B8E-7A1F37C33354}"/>
              </a:ext>
            </a:extLst>
          </p:cNvPr>
          <p:cNvGraphicFramePr>
            <a:graphicFrameLocks noChangeAspect="1"/>
          </p:cNvGraphicFramePr>
          <p:nvPr/>
        </p:nvGraphicFramePr>
        <p:xfrm>
          <a:off x="1266825" y="2027238"/>
          <a:ext cx="8199438" cy="1081087"/>
        </p:xfrm>
        <a:graphic>
          <a:graphicData uri="http://schemas.openxmlformats.org/presentationml/2006/ole">
            <mc:AlternateContent xmlns:mc="http://schemas.openxmlformats.org/markup-compatibility/2006">
              <mc:Choice xmlns:v="urn:schemas-microsoft-com:vml" Requires="v">
                <p:oleObj spid="_x0000_s2058" name="Equation" r:id="rId4" imgW="3555081" imgH="456924" progId="Equation.3">
                  <p:embed/>
                </p:oleObj>
              </mc:Choice>
              <mc:Fallback>
                <p:oleObj name="Equation" r:id="rId4" imgW="3555081" imgH="456924" progId="Equation.3">
                  <p:embed/>
                  <p:pic>
                    <p:nvPicPr>
                      <p:cNvPr id="6" name="Object 2">
                        <a:extLst>
                          <a:ext uri="{FF2B5EF4-FFF2-40B4-BE49-F238E27FC236}">
                            <a16:creationId xmlns:a16="http://schemas.microsoft.com/office/drawing/2014/main" id="{54B81457-69AB-461B-9B8E-7A1F37C333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6825" y="2027238"/>
                        <a:ext cx="8199438" cy="1081087"/>
                      </a:xfrm>
                      <a:prstGeom prst="rect">
                        <a:avLst/>
                      </a:prstGeom>
                      <a:noFill/>
                      <a:ln>
                        <a:noFill/>
                      </a:ln>
                    </p:spPr>
                  </p:pic>
                </p:oleObj>
              </mc:Fallback>
            </mc:AlternateContent>
          </a:graphicData>
        </a:graphic>
      </p:graphicFrame>
      <p:sp>
        <p:nvSpPr>
          <p:cNvPr id="7" name="TextBox 10">
            <a:extLst>
              <a:ext uri="{FF2B5EF4-FFF2-40B4-BE49-F238E27FC236}">
                <a16:creationId xmlns:a16="http://schemas.microsoft.com/office/drawing/2014/main" id="{72DE5D51-1731-425F-9B1A-32912340A98C}"/>
              </a:ext>
            </a:extLst>
          </p:cNvPr>
          <p:cNvSpPr txBox="1"/>
          <p:nvPr/>
        </p:nvSpPr>
        <p:spPr>
          <a:xfrm>
            <a:off x="1515858" y="3287862"/>
            <a:ext cx="4876800" cy="369332"/>
          </a:xfrm>
          <a:prstGeom prst="rect">
            <a:avLst/>
          </a:prstGeom>
          <a:solidFill>
            <a:srgbClr val="1FACE0">
              <a:alpha val="30000"/>
            </a:srgbClr>
          </a:solidFill>
        </p:spPr>
        <p:txBody>
          <a:bodyPr>
            <a:spAutoFit/>
          </a:bodyPr>
          <a:lstStyle/>
          <a:p>
            <a:pPr>
              <a:defRPr/>
            </a:pPr>
            <a:r>
              <a:rPr lang="en-US" sz="1800" b="1" kern="0" dirty="0">
                <a:latin typeface="+mj-lt"/>
                <a:ea typeface="ＭＳ Ｐゴシック" panose="020B0600070205080204" pitchFamily="34" charset="-128"/>
              </a:rPr>
              <a:t>Contribution from real interest rate </a:t>
            </a:r>
            <a:endParaRPr lang="en-SG" sz="1800" b="1" kern="0" dirty="0">
              <a:latin typeface="+mj-lt"/>
              <a:ea typeface="ＭＳ Ｐゴシック" panose="020B0600070205080204" pitchFamily="34" charset="-128"/>
            </a:endParaRPr>
          </a:p>
        </p:txBody>
      </p:sp>
      <p:sp>
        <p:nvSpPr>
          <p:cNvPr id="9" name="TextBox 11">
            <a:extLst>
              <a:ext uri="{FF2B5EF4-FFF2-40B4-BE49-F238E27FC236}">
                <a16:creationId xmlns:a16="http://schemas.microsoft.com/office/drawing/2014/main" id="{BD797EEE-ECBE-4A60-A52F-7683D60F66B2}"/>
              </a:ext>
            </a:extLst>
          </p:cNvPr>
          <p:cNvSpPr txBox="1">
            <a:spLocks noChangeArrowheads="1"/>
          </p:cNvSpPr>
          <p:nvPr/>
        </p:nvSpPr>
        <p:spPr bwMode="auto">
          <a:xfrm>
            <a:off x="4051771" y="3805196"/>
            <a:ext cx="5161756" cy="369332"/>
          </a:xfrm>
          <a:prstGeom prst="rect">
            <a:avLst/>
          </a:prstGeom>
          <a:solidFill>
            <a:srgbClr val="F5823C">
              <a:alpha val="30000"/>
            </a:srgbClr>
          </a:solidFill>
          <a:ln>
            <a:noFill/>
          </a:ln>
        </p:spPr>
        <p:txBody>
          <a:bodyPr wrap="square">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lang="en-US" altLang="fr-FR" sz="1800" b="1" i="0" kern="0" dirty="0">
                <a:latin typeface="+mj-lt"/>
              </a:rPr>
              <a:t>Contribution from real GDP growth </a:t>
            </a:r>
            <a:endParaRPr lang="fr-FR" altLang="fr-FR" sz="1800" b="1" i="0" kern="0" dirty="0">
              <a:latin typeface="+mj-lt"/>
            </a:endParaRPr>
          </a:p>
        </p:txBody>
      </p:sp>
      <p:sp>
        <p:nvSpPr>
          <p:cNvPr id="10" name="TextBox 13">
            <a:extLst>
              <a:ext uri="{FF2B5EF4-FFF2-40B4-BE49-F238E27FC236}">
                <a16:creationId xmlns:a16="http://schemas.microsoft.com/office/drawing/2014/main" id="{ED474E7E-9368-400E-8E9E-FCCB1BD6E449}"/>
              </a:ext>
            </a:extLst>
          </p:cNvPr>
          <p:cNvSpPr txBox="1">
            <a:spLocks noChangeArrowheads="1"/>
          </p:cNvSpPr>
          <p:nvPr/>
        </p:nvSpPr>
        <p:spPr bwMode="auto">
          <a:xfrm>
            <a:off x="6775705" y="4318308"/>
            <a:ext cx="4447356" cy="646331"/>
          </a:xfrm>
          <a:prstGeom prst="rect">
            <a:avLst/>
          </a:prstGeom>
          <a:solidFill>
            <a:srgbClr val="2D9E48">
              <a:alpha val="30000"/>
            </a:srgbClr>
          </a:solidFill>
          <a:ln>
            <a:noFill/>
          </a:ln>
        </p:spPr>
        <p:txBody>
          <a:bodyPr wrap="square">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None/>
            </a:pPr>
            <a:r>
              <a:rPr lang="en-US" altLang="fr-FR" sz="1800" b="1" i="0" kern="0" dirty="0">
                <a:latin typeface="+mj-lt"/>
              </a:rPr>
              <a:t>Contribution from real exchange rate depreciation</a:t>
            </a:r>
            <a:endParaRPr lang="fr-FR" altLang="fr-FR" sz="1800" b="1" i="0" kern="0" dirty="0">
              <a:latin typeface="+mj-lt"/>
            </a:endParaRPr>
          </a:p>
        </p:txBody>
      </p:sp>
      <p:cxnSp>
        <p:nvCxnSpPr>
          <p:cNvPr id="11" name="Connecteur droit 10">
            <a:extLst>
              <a:ext uri="{FF2B5EF4-FFF2-40B4-BE49-F238E27FC236}">
                <a16:creationId xmlns:a16="http://schemas.microsoft.com/office/drawing/2014/main" id="{4CB86DBE-E035-4AAA-858F-7F9E45C5A987}"/>
              </a:ext>
            </a:extLst>
          </p:cNvPr>
          <p:cNvCxnSpPr>
            <a:cxnSpLocks/>
          </p:cNvCxnSpPr>
          <p:nvPr/>
        </p:nvCxnSpPr>
        <p:spPr bwMode="auto">
          <a:xfrm flipV="1">
            <a:off x="4020558" y="2588982"/>
            <a:ext cx="0" cy="698880"/>
          </a:xfrm>
          <a:prstGeom prst="line">
            <a:avLst/>
          </a:prstGeom>
          <a:noFill/>
          <a:ln w="28575" cap="flat" cmpd="sng" algn="ctr">
            <a:solidFill>
              <a:schemeClr val="tx2">
                <a:lumMod val="40000"/>
                <a:lumOff val="60000"/>
              </a:schemeClr>
            </a:solidFill>
            <a:prstDash val="solid"/>
            <a:round/>
            <a:headEnd type="none" w="med" len="med"/>
            <a:tailEnd type="none" w="med" len="med"/>
          </a:ln>
          <a:effectLst/>
        </p:spPr>
      </p:cxnSp>
      <p:cxnSp>
        <p:nvCxnSpPr>
          <p:cNvPr id="13" name="Connecteur droit 12">
            <a:extLst>
              <a:ext uri="{FF2B5EF4-FFF2-40B4-BE49-F238E27FC236}">
                <a16:creationId xmlns:a16="http://schemas.microsoft.com/office/drawing/2014/main" id="{3C9629BD-088D-4045-BCDD-EFA8BAFC108C}"/>
              </a:ext>
            </a:extLst>
          </p:cNvPr>
          <p:cNvCxnSpPr>
            <a:cxnSpLocks/>
          </p:cNvCxnSpPr>
          <p:nvPr/>
        </p:nvCxnSpPr>
        <p:spPr bwMode="auto">
          <a:xfrm flipV="1">
            <a:off x="5635998" y="2567781"/>
            <a:ext cx="0" cy="1254187"/>
          </a:xfrm>
          <a:prstGeom prst="line">
            <a:avLst/>
          </a:prstGeom>
          <a:ln w="28575">
            <a:solidFill>
              <a:schemeClr val="accent6">
                <a:lumMod val="60000"/>
                <a:lumOff val="4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5" name="Connecteur droit 14">
            <a:extLst>
              <a:ext uri="{FF2B5EF4-FFF2-40B4-BE49-F238E27FC236}">
                <a16:creationId xmlns:a16="http://schemas.microsoft.com/office/drawing/2014/main" id="{7CD4F054-00BC-42A4-9A8C-3AB4451557FE}"/>
              </a:ext>
            </a:extLst>
          </p:cNvPr>
          <p:cNvCxnSpPr>
            <a:cxnSpLocks/>
          </p:cNvCxnSpPr>
          <p:nvPr/>
        </p:nvCxnSpPr>
        <p:spPr bwMode="auto">
          <a:xfrm flipV="1">
            <a:off x="7638713" y="2588982"/>
            <a:ext cx="0" cy="1695306"/>
          </a:xfrm>
          <a:prstGeom prst="line">
            <a:avLst/>
          </a:prstGeom>
          <a:ln w="28575">
            <a:solidFill>
              <a:srgbClr val="00B050"/>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7" name="Text Box 6">
            <a:extLst>
              <a:ext uri="{FF2B5EF4-FFF2-40B4-BE49-F238E27FC236}">
                <a16:creationId xmlns:a16="http://schemas.microsoft.com/office/drawing/2014/main" id="{1F4BB340-3F0A-463F-BF55-92A6F92503D9}"/>
              </a:ext>
            </a:extLst>
          </p:cNvPr>
          <p:cNvSpPr txBox="1">
            <a:spLocks noChangeArrowheads="1"/>
          </p:cNvSpPr>
          <p:nvPr/>
        </p:nvSpPr>
        <p:spPr bwMode="auto">
          <a:xfrm>
            <a:off x="1131653" y="5123575"/>
            <a:ext cx="7620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0" hangingPunct="0">
              <a:spcBef>
                <a:spcPts val="1200"/>
              </a:spcBef>
              <a:spcAft>
                <a:spcPts val="1200"/>
              </a:spcAft>
              <a:buClrTx/>
              <a:buFontTx/>
              <a:buNone/>
              <a:defRPr/>
            </a:pPr>
            <a:r>
              <a:rPr lang="en-US" altLang="fr-FR" sz="1800" b="1" kern="0" dirty="0">
                <a:latin typeface="+mj-lt"/>
                <a:sym typeface="Symbol" panose="05050102010706020507" pitchFamily="18" charset="2"/>
              </a:rPr>
              <a:t>- p  Primary deficit</a:t>
            </a:r>
          </a:p>
          <a:p>
            <a:pPr eaLnBrk="0" hangingPunct="0">
              <a:spcBef>
                <a:spcPts val="1200"/>
              </a:spcBef>
              <a:spcAft>
                <a:spcPts val="1200"/>
              </a:spcAft>
              <a:buClrTx/>
              <a:buFont typeface="Symbol" panose="05050102010706020507" pitchFamily="18" charset="2"/>
              <a:buNone/>
              <a:defRPr/>
            </a:pPr>
            <a:r>
              <a:rPr lang="en-US" altLang="fr-FR" sz="1800" b="1" kern="0" dirty="0">
                <a:latin typeface="+mj-lt"/>
                <a:sym typeface="Symbol" panose="05050102010706020507" pitchFamily="18" charset="2"/>
              </a:rPr>
              <a:t>    Other identified flows and residual</a:t>
            </a:r>
          </a:p>
        </p:txBody>
      </p:sp>
    </p:spTree>
    <p:extLst>
      <p:ext uri="{BB962C8B-B14F-4D97-AF65-F5344CB8AC3E}">
        <p14:creationId xmlns:p14="http://schemas.microsoft.com/office/powerpoint/2010/main" val="365407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7</a:t>
            </a:fld>
            <a:endParaRPr lang="en-US" altLang="en-US" sz="1200" i="0">
              <a:solidFill>
                <a:srgbClr val="000000"/>
              </a:solidFill>
            </a:endParaRPr>
          </a:p>
        </p:txBody>
      </p:sp>
      <p:sp>
        <p:nvSpPr>
          <p:cNvPr id="8198" name="Titre 1"/>
          <p:cNvSpPr txBox="1">
            <a:spLocks/>
          </p:cNvSpPr>
          <p:nvPr/>
        </p:nvSpPr>
        <p:spPr bwMode="auto">
          <a:xfrm>
            <a:off x="738243" y="0"/>
            <a:ext cx="10715513" cy="132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0" fontAlgn="base" hangingPunct="0">
              <a:spcBef>
                <a:spcPct val="0"/>
              </a:spcBef>
              <a:spcAft>
                <a:spcPct val="0"/>
              </a:spcAft>
              <a:buClrTx/>
              <a:buNone/>
            </a:pPr>
            <a:r>
              <a:rPr lang="en-CA" altLang="en-US" sz="4000" i="0" dirty="0">
                <a:solidFill>
                  <a:schemeClr val="tx2"/>
                </a:solidFill>
                <a:latin typeface="+mj-lt"/>
              </a:rPr>
              <a:t>Debt-creating capital flows</a:t>
            </a:r>
          </a:p>
        </p:txBody>
      </p:sp>
      <p:pic>
        <p:nvPicPr>
          <p:cNvPr id="2" name="Image 1">
            <a:extLst>
              <a:ext uri="{FF2B5EF4-FFF2-40B4-BE49-F238E27FC236}">
                <a16:creationId xmlns:a16="http://schemas.microsoft.com/office/drawing/2014/main" id="{FCCECB9D-B455-4379-9D64-6FA8D77C6E82}"/>
              </a:ext>
            </a:extLst>
          </p:cNvPr>
          <p:cNvPicPr>
            <a:picLocks noChangeAspect="1"/>
          </p:cNvPicPr>
          <p:nvPr/>
        </p:nvPicPr>
        <p:blipFill>
          <a:blip r:embed="rId3"/>
          <a:stretch>
            <a:fillRect/>
          </a:stretch>
        </p:blipFill>
        <p:spPr>
          <a:xfrm>
            <a:off x="838200" y="1328772"/>
            <a:ext cx="10268582" cy="4759686"/>
          </a:xfrm>
          <a:prstGeom prst="rect">
            <a:avLst/>
          </a:prstGeom>
        </p:spPr>
      </p:pic>
    </p:spTree>
    <p:extLst>
      <p:ext uri="{BB962C8B-B14F-4D97-AF65-F5344CB8AC3E}">
        <p14:creationId xmlns:p14="http://schemas.microsoft.com/office/powerpoint/2010/main" val="786616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C23BCA4E-34F6-425E-8D67-9371166F1C4A}" type="slidenum">
              <a:rPr lang="en-US" altLang="en-US" sz="1200" i="0">
                <a:solidFill>
                  <a:srgbClr val="000000"/>
                </a:solidFill>
              </a:rPr>
              <a:pPr fontAlgn="base">
                <a:spcBef>
                  <a:spcPct val="0"/>
                </a:spcBef>
                <a:spcAft>
                  <a:spcPct val="0"/>
                </a:spcAft>
                <a:buClrTx/>
                <a:buNone/>
              </a:pPr>
              <a:t>8</a:t>
            </a:fld>
            <a:endParaRPr lang="en-US" altLang="en-US" sz="1200" i="0">
              <a:solidFill>
                <a:srgbClr val="000000"/>
              </a:solidFill>
            </a:endParaRPr>
          </a:p>
        </p:txBody>
      </p:sp>
      <p:sp>
        <p:nvSpPr>
          <p:cNvPr id="8" name="Rectangle 3">
            <a:extLst>
              <a:ext uri="{FF2B5EF4-FFF2-40B4-BE49-F238E27FC236}">
                <a16:creationId xmlns:a16="http://schemas.microsoft.com/office/drawing/2014/main" id="{7B747423-C362-4DCA-8295-84C78131C431}"/>
              </a:ext>
            </a:extLst>
          </p:cNvPr>
          <p:cNvSpPr txBox="1">
            <a:spLocks noChangeArrowheads="1"/>
          </p:cNvSpPr>
          <p:nvPr/>
        </p:nvSpPr>
        <p:spPr bwMode="auto">
          <a:xfrm>
            <a:off x="838200" y="2066714"/>
            <a:ext cx="10352314" cy="27245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spcBef>
                <a:spcPts val="1200"/>
              </a:spcBef>
              <a:spcAft>
                <a:spcPts val="1200"/>
              </a:spcAft>
              <a:buClr>
                <a:srgbClr val="0F5494"/>
              </a:buClr>
              <a:buSzPct val="73000"/>
              <a:buFont typeface="Wingdings" panose="05000000000000000000" pitchFamily="2" charset="2"/>
              <a:buChar char="q"/>
              <a:defRPr/>
            </a:pPr>
            <a:r>
              <a:rPr lang="en-GB" sz="2800" b="1" i="0" dirty="0"/>
              <a:t>Debt is sustainable if: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sz="2200" dirty="0">
                <a:solidFill>
                  <a:schemeClr val="tx1"/>
                </a:solidFill>
              </a:rPr>
              <a:t>The country has a capacity to pay in the future without strong policy adjustment </a:t>
            </a:r>
            <a:r>
              <a:rPr lang="en-GB" sz="2200" b="0" dirty="0">
                <a:solidFill>
                  <a:schemeClr val="tx1"/>
                </a:solidFill>
              </a:rPr>
              <a:t>(spending retrenchment, fiscal consolidation)</a:t>
            </a:r>
            <a:r>
              <a:rPr lang="en-GB" sz="2200" dirty="0">
                <a:solidFill>
                  <a:schemeClr val="tx1"/>
                </a:solidFill>
              </a:rPr>
              <a:t>. </a:t>
            </a:r>
          </a:p>
          <a:p>
            <a:pPr marL="536575" lvl="1" indent="-177800">
              <a:spcBef>
                <a:spcPts val="1200"/>
              </a:spcBef>
              <a:spcAft>
                <a:spcPts val="1200"/>
              </a:spcAft>
              <a:buClr>
                <a:srgbClr val="0F5494"/>
              </a:buClr>
              <a:buSzPct val="73000"/>
              <a:buFont typeface="Wingdings" panose="05000000000000000000" pitchFamily="2" charset="2"/>
              <a:buChar char="§"/>
              <a:defRPr/>
            </a:pPr>
            <a:r>
              <a:rPr lang="en-GB" sz="2200" dirty="0">
                <a:solidFill>
                  <a:schemeClr val="tx1"/>
                </a:solidFill>
              </a:rPr>
              <a:t>The country does not need to default, or renegotiate the loan terms </a:t>
            </a:r>
            <a:r>
              <a:rPr lang="en-GB" sz="2200" b="0" dirty="0">
                <a:solidFill>
                  <a:schemeClr val="tx1"/>
                </a:solidFill>
              </a:rPr>
              <a:t>(no debt restructuration needed)</a:t>
            </a:r>
            <a:r>
              <a:rPr lang="en-GB" sz="2200" dirty="0">
                <a:solidFill>
                  <a:schemeClr val="tx1"/>
                </a:solidFill>
              </a:rPr>
              <a:t>. </a:t>
            </a:r>
          </a:p>
        </p:txBody>
      </p:sp>
    </p:spTree>
    <p:extLst>
      <p:ext uri="{BB962C8B-B14F-4D97-AF65-F5344CB8AC3E}">
        <p14:creationId xmlns:p14="http://schemas.microsoft.com/office/powerpoint/2010/main" val="108800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Espace réservé du numéro de diapositive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None/>
            </a:pPr>
            <a:fld id="{DDF84660-08E9-44EB-A05D-10873C65960C}" type="slidenum">
              <a:rPr lang="en-GB" altLang="en-US" sz="1400" i="0">
                <a:solidFill>
                  <a:srgbClr val="000000"/>
                </a:solidFill>
                <a:latin typeface="Arial" panose="020B0604020202020204" pitchFamily="34" charset="0"/>
              </a:rPr>
              <a:pPr fontAlgn="base">
                <a:spcBef>
                  <a:spcPct val="0"/>
                </a:spcBef>
                <a:spcAft>
                  <a:spcPct val="0"/>
                </a:spcAft>
                <a:buClrTx/>
                <a:buNone/>
              </a:pPr>
              <a:t>9</a:t>
            </a:fld>
            <a:endParaRPr lang="en-GB" altLang="en-US" sz="1400" i="0">
              <a:solidFill>
                <a:srgbClr val="000000"/>
              </a:solidFill>
              <a:latin typeface="Arial" panose="020B0604020202020204" pitchFamily="34" charset="0"/>
            </a:endParaRPr>
          </a:p>
        </p:txBody>
      </p:sp>
      <p:sp>
        <p:nvSpPr>
          <p:cNvPr id="6146" name="Titre 1"/>
          <p:cNvSpPr>
            <a:spLocks noGrp="1"/>
          </p:cNvSpPr>
          <p:nvPr>
            <p:ph type="title"/>
          </p:nvPr>
        </p:nvSpPr>
        <p:spPr/>
        <p:txBody>
          <a:bodyPr/>
          <a:lstStyle/>
          <a:p>
            <a:r>
              <a:rPr lang="en-CA" altLang="en-US" dirty="0"/>
              <a:t>Outline of the Webinar</a:t>
            </a:r>
          </a:p>
        </p:txBody>
      </p:sp>
      <p:sp>
        <p:nvSpPr>
          <p:cNvPr id="6147" name="Espace réservé du contenu 2"/>
          <p:cNvSpPr>
            <a:spLocks noGrp="1"/>
          </p:cNvSpPr>
          <p:nvPr>
            <p:ph idx="4294967295"/>
          </p:nvPr>
        </p:nvSpPr>
        <p:spPr>
          <a:xfrm>
            <a:off x="838200" y="1727604"/>
            <a:ext cx="10648122" cy="3529013"/>
          </a:xfrm>
        </p:spPr>
        <p:txBody>
          <a:bodyPr/>
          <a:lstStyle/>
          <a:p>
            <a:pPr marL="0" indent="0">
              <a:buNone/>
            </a:pPr>
            <a:r>
              <a:rPr lang="en-CA" altLang="en-US" sz="3200" dirty="0"/>
              <a:t>- Introduction</a:t>
            </a:r>
          </a:p>
          <a:p>
            <a:pPr marL="0" indent="0">
              <a:buNone/>
            </a:pPr>
            <a:r>
              <a:rPr lang="en-CA" altLang="en-US" sz="3200" dirty="0"/>
              <a:t>- Debt-creating capital flows</a:t>
            </a:r>
          </a:p>
          <a:p>
            <a:pPr marL="0" indent="0">
              <a:buNone/>
            </a:pPr>
            <a:r>
              <a:rPr lang="en-CA" altLang="en-US" sz="3200" b="1" dirty="0">
                <a:solidFill>
                  <a:srgbClr val="FFC000"/>
                </a:solidFill>
              </a:rPr>
              <a:t>- IMF and World Bank’s DSF for low-income countries</a:t>
            </a:r>
          </a:p>
          <a:p>
            <a:endParaRPr lang="en-CA" altLang="en-US" sz="3200" dirty="0"/>
          </a:p>
          <a:p>
            <a:endParaRPr lang="en-CA" altLang="en-US" sz="3200" dirty="0"/>
          </a:p>
          <a:p>
            <a:endParaRPr lang="en-CA" altLang="en-US" sz="3200" dirty="0"/>
          </a:p>
        </p:txBody>
      </p:sp>
    </p:spTree>
    <p:extLst>
      <p:ext uri="{BB962C8B-B14F-4D97-AF65-F5344CB8AC3E}">
        <p14:creationId xmlns:p14="http://schemas.microsoft.com/office/powerpoint/2010/main" val="538853754"/>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2746</Words>
  <Application>Microsoft Office PowerPoint</Application>
  <PresentationFormat>Grand écran</PresentationFormat>
  <Paragraphs>373</Paragraphs>
  <Slides>49</Slides>
  <Notes>28</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49</vt:i4>
      </vt:variant>
    </vt:vector>
  </HeadingPairs>
  <TitlesOfParts>
    <vt:vector size="56" baseType="lpstr">
      <vt:lpstr>Arial</vt:lpstr>
      <vt:lpstr>Calibri</vt:lpstr>
      <vt:lpstr>Symbol</vt:lpstr>
      <vt:lpstr>Verdana</vt:lpstr>
      <vt:lpstr>Wingdings</vt:lpstr>
      <vt:lpstr>Office Theme</vt:lpstr>
      <vt:lpstr>Equation</vt:lpstr>
      <vt:lpstr>Debt I : Debt Management  Capacity and Debt Sustainability in Low-income Countries</vt:lpstr>
      <vt:lpstr>Outline of the Webinar</vt:lpstr>
      <vt:lpstr>Outline of the Webinar</vt:lpstr>
      <vt:lpstr>Présentation PowerPoint</vt:lpstr>
      <vt:lpstr>Présentation PowerPoint</vt:lpstr>
      <vt:lpstr> Example</vt:lpstr>
      <vt:lpstr>Présentation PowerPoint</vt:lpstr>
      <vt:lpstr>Présentation PowerPoint</vt:lpstr>
      <vt:lpstr>Outline of the Webinar</vt:lpstr>
      <vt:lpstr> </vt:lpstr>
      <vt:lpstr>Présentation PowerPoint</vt:lpstr>
      <vt:lpstr> Debt carrying capacity</vt:lpstr>
      <vt:lpstr> A composite index to replace the standard CPIA</vt:lpstr>
      <vt:lpstr> A composite index to replace the standard CPIA</vt:lpstr>
      <vt:lpstr> CPIA index </vt:lpstr>
      <vt:lpstr> Main features of a DSF: key role of macroeconomic framework</vt:lpstr>
      <vt:lpstr> Main features of a DSF: assessment of the overall risk of debt distress</vt:lpstr>
      <vt:lpstr> Main features of a DSF: rating for the risk of external debt distress</vt:lpstr>
      <vt:lpstr>Présentation PowerPoint</vt:lpstr>
      <vt:lpstr>Présentation PowerPoint</vt:lpstr>
      <vt:lpstr> Realism of assumptions and projections</vt:lpstr>
      <vt:lpstr> Example</vt:lpstr>
      <vt:lpstr> External debt and contingent liabilities</vt:lpstr>
      <vt:lpstr> PPG total debt </vt:lpstr>
      <vt:lpstr> Indicative thresholds depends on the quality of policies and institutions (CI indicators)</vt:lpstr>
      <vt:lpstr> Stress tests</vt:lpstr>
      <vt:lpstr> Stress tests</vt:lpstr>
      <vt:lpstr> External risk rating</vt:lpstr>
      <vt:lpstr> Total debt</vt:lpstr>
      <vt:lpstr>IMF and World Bank’s DSF for low-income countries</vt:lpstr>
      <vt:lpstr>IMF and World Bank’s DSF for low-income countries</vt:lpstr>
      <vt:lpstr>IMF and World Bank’s DSF for low-income countries</vt:lpstr>
      <vt:lpstr>IMF and World Bank’s DSF for low-income countries</vt:lpstr>
      <vt:lpstr>IMF and World Bank’s DSF for low-income countries</vt:lpstr>
      <vt:lpstr>IMF and World Bank’s DSF for low-income countries</vt:lpstr>
      <vt:lpstr>IMF and World Bank’s DSF for low-income countries</vt:lpstr>
      <vt:lpstr>IMF and World Bank’s DSF for low-income countries</vt:lpstr>
      <vt:lpstr> LIC-DSF used  to inform IMF and WB debt-limit policies  </vt:lpstr>
      <vt:lpstr> New imf debt limit policy   </vt:lpstr>
      <vt:lpstr>IMF and World Bank’s DSF for low-income countries</vt:lpstr>
      <vt:lpstr>IMF and World Bank’s DSF for low-income countries</vt:lpstr>
      <vt:lpstr>IMF and World Bank’s DSF for low-income countries</vt:lpstr>
      <vt:lpstr>IMF and World Bank’s DSF for low-income countries</vt:lpstr>
      <vt:lpstr>List of IDA-only and  PRGT-eligible Countries Subject to IMF/World Bank Group Debt Limits Conditionality (May 2020)</vt:lpstr>
      <vt:lpstr>List of IDA-only and  PRGT-eligible Countries Subject to IMF/World Bank Group Debt Limits Conditionality (May 2020)</vt:lpstr>
      <vt:lpstr>List of IDA-only and  PRGT-eligible Countries Subject to IMF/World Bank Group Debt Limits Conditionality (May 2020)</vt:lpstr>
      <vt:lpstr>Keep in touch</vt:lpstr>
      <vt:lpstr>Keep in touch</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Debt Management Capacity and Debt Sustainability in  Low-income Countries</dc:title>
  <dc:creator>gilles</dc:creator>
  <cp:lastModifiedBy>gilles</cp:lastModifiedBy>
  <cp:revision>15</cp:revision>
  <dcterms:created xsi:type="dcterms:W3CDTF">2020-07-08T11:48:04Z</dcterms:created>
  <dcterms:modified xsi:type="dcterms:W3CDTF">2020-09-02T19:19:20Z</dcterms:modified>
</cp:coreProperties>
</file>